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258" r:id="rId3"/>
    <p:sldId id="288" r:id="rId4"/>
    <p:sldId id="259" r:id="rId5"/>
    <p:sldId id="287" r:id="rId6"/>
    <p:sldId id="261" r:id="rId7"/>
    <p:sldId id="262" r:id="rId8"/>
    <p:sldId id="263" r:id="rId9"/>
    <p:sldId id="265" r:id="rId10"/>
    <p:sldId id="286" r:id="rId11"/>
    <p:sldId id="292" r:id="rId12"/>
    <p:sldId id="266" r:id="rId13"/>
    <p:sldId id="267" r:id="rId14"/>
    <p:sldId id="290" r:id="rId15"/>
    <p:sldId id="268" r:id="rId16"/>
    <p:sldId id="269" r:id="rId17"/>
    <p:sldId id="270" r:id="rId18"/>
    <p:sldId id="271" r:id="rId19"/>
    <p:sldId id="272" r:id="rId20"/>
    <p:sldId id="289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73" r:id="rId33"/>
    <p:sldId id="291" r:id="rId3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aseline="0"/>
              <a:t>realizacja dochodów bieżących i majątkowych w</a:t>
            </a:r>
            <a:r>
              <a:rPr lang="pl-PL" sz="1000" baseline="0"/>
              <a:t>kolejnych</a:t>
            </a:r>
            <a:r>
              <a:rPr lang="en-US" sz="1000" baseline="0"/>
              <a:t> latach </a:t>
            </a:r>
          </a:p>
        </c:rich>
      </c:tx>
      <c:layout>
        <c:manualLayout>
          <c:xMode val="edge"/>
          <c:yMode val="edge"/>
          <c:x val="9.9569335083114607E-2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'statys ogólna'!$C$32</c:f>
              <c:strCache>
                <c:ptCount val="1"/>
                <c:pt idx="0">
                  <c:v>bieżące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'statys ogólna'!$D$30:$G$30</c:f>
              <c:strCache>
                <c:ptCount val="4"/>
                <c:pt idx="0">
                  <c:v>wykonanie 2015</c:v>
                </c:pt>
                <c:pt idx="1">
                  <c:v>wykonanie 2016</c:v>
                </c:pt>
                <c:pt idx="2">
                  <c:v>wykonanie 2017</c:v>
                </c:pt>
                <c:pt idx="3">
                  <c:v>wykonanie 2018</c:v>
                </c:pt>
              </c:strCache>
            </c:strRef>
          </c:cat>
          <c:val>
            <c:numRef>
              <c:f>'statys ogólna'!$D$32:$G$32</c:f>
              <c:numCache>
                <c:formatCode>#,##0.00</c:formatCode>
                <c:ptCount val="4"/>
                <c:pt idx="0">
                  <c:v>17249444.890000001</c:v>
                </c:pt>
                <c:pt idx="1">
                  <c:v>19627549.120000001</c:v>
                </c:pt>
                <c:pt idx="2">
                  <c:v>22053805.23</c:v>
                </c:pt>
                <c:pt idx="3">
                  <c:v>22205437.09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04-4290-96E1-F3108D0E7305}"/>
            </c:ext>
          </c:extLst>
        </c:ser>
        <c:ser>
          <c:idx val="1"/>
          <c:order val="1"/>
          <c:tx>
            <c:strRef>
              <c:f>'statys ogólna'!$C$33</c:f>
              <c:strCache>
                <c:ptCount val="1"/>
                <c:pt idx="0">
                  <c:v>majątkowe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'statys ogólna'!$D$30:$G$30</c:f>
              <c:strCache>
                <c:ptCount val="4"/>
                <c:pt idx="0">
                  <c:v>wykonanie 2015</c:v>
                </c:pt>
                <c:pt idx="1">
                  <c:v>wykonanie 2016</c:v>
                </c:pt>
                <c:pt idx="2">
                  <c:v>wykonanie 2017</c:v>
                </c:pt>
                <c:pt idx="3">
                  <c:v>wykonanie 2018</c:v>
                </c:pt>
              </c:strCache>
            </c:strRef>
          </c:cat>
          <c:val>
            <c:numRef>
              <c:f>'statys ogólna'!$D$33:$G$33</c:f>
              <c:numCache>
                <c:formatCode>#,##0.00</c:formatCode>
                <c:ptCount val="4"/>
                <c:pt idx="0">
                  <c:v>174213.28</c:v>
                </c:pt>
                <c:pt idx="1">
                  <c:v>515544.84</c:v>
                </c:pt>
                <c:pt idx="2">
                  <c:v>604294.28</c:v>
                </c:pt>
                <c:pt idx="3">
                  <c:v>713084.94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04-4290-96E1-F3108D0E73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9688728"/>
        <c:axId val="119687160"/>
        <c:axId val="0"/>
      </c:bar3DChart>
      <c:catAx>
        <c:axId val="119688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9687160"/>
        <c:crosses val="autoZero"/>
        <c:auto val="1"/>
        <c:lblAlgn val="ctr"/>
        <c:lblOffset val="100"/>
        <c:noMultiLvlLbl val="0"/>
      </c:catAx>
      <c:valAx>
        <c:axId val="11968716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9688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subwencja w</a:t>
            </a:r>
            <a:r>
              <a:rPr lang="pl-PL" baseline="0"/>
              <a:t> kolejnych latach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sub_dot_18!$D$3</c:f>
              <c:strCache>
                <c:ptCount val="1"/>
                <c:pt idx="0">
                  <c:v>Wykonanie 2013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sub_dot_18!$C$7</c:f>
              <c:strCache>
                <c:ptCount val="1"/>
                <c:pt idx="0">
                  <c:v>całość   subwencji</c:v>
                </c:pt>
              </c:strCache>
            </c:strRef>
          </c:cat>
          <c:val>
            <c:numRef>
              <c:f>sub_dot_18!$D$7</c:f>
              <c:numCache>
                <c:formatCode>#,##0.00</c:formatCode>
                <c:ptCount val="1"/>
                <c:pt idx="0">
                  <c:v>5847312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4516-465E-918B-A099F848A951}"/>
            </c:ext>
          </c:extLst>
        </c:ser>
        <c:ser>
          <c:idx val="1"/>
          <c:order val="1"/>
          <c:tx>
            <c:strRef>
              <c:f>sub_dot_18!$E$3</c:f>
              <c:strCache>
                <c:ptCount val="1"/>
                <c:pt idx="0">
                  <c:v>Wykonanie 2014 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sub_dot_18!$C$7</c:f>
              <c:strCache>
                <c:ptCount val="1"/>
                <c:pt idx="0">
                  <c:v>całość   subwencji</c:v>
                </c:pt>
              </c:strCache>
            </c:strRef>
          </c:cat>
          <c:val>
            <c:numRef>
              <c:f>sub_dot_18!$E$7</c:f>
              <c:numCache>
                <c:formatCode>#,##0.00</c:formatCode>
                <c:ptCount val="1"/>
                <c:pt idx="0">
                  <c:v>6331755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4516-465E-918B-A099F848A951}"/>
            </c:ext>
          </c:extLst>
        </c:ser>
        <c:ser>
          <c:idx val="2"/>
          <c:order val="2"/>
          <c:tx>
            <c:strRef>
              <c:f>sub_dot_18!$F$3</c:f>
              <c:strCache>
                <c:ptCount val="1"/>
                <c:pt idx="0">
                  <c:v>Wykonanie 2015 r.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sub_dot_18!$C$7</c:f>
              <c:strCache>
                <c:ptCount val="1"/>
                <c:pt idx="0">
                  <c:v>całość   subwencji</c:v>
                </c:pt>
              </c:strCache>
            </c:strRef>
          </c:cat>
          <c:val>
            <c:numRef>
              <c:f>sub_dot_18!$F$7</c:f>
              <c:numCache>
                <c:formatCode>#,##0.00</c:formatCode>
                <c:ptCount val="1"/>
                <c:pt idx="0">
                  <c:v>6567722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4516-465E-918B-A099F848A951}"/>
            </c:ext>
          </c:extLst>
        </c:ser>
        <c:ser>
          <c:idx val="3"/>
          <c:order val="3"/>
          <c:tx>
            <c:strRef>
              <c:f>sub_dot_18!$G$3</c:f>
              <c:strCache>
                <c:ptCount val="1"/>
                <c:pt idx="0">
                  <c:v>Wykonanie 2016 r.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sub_dot_18!$C$7</c:f>
              <c:strCache>
                <c:ptCount val="1"/>
                <c:pt idx="0">
                  <c:v>całość   subwencji</c:v>
                </c:pt>
              </c:strCache>
            </c:strRef>
          </c:cat>
          <c:val>
            <c:numRef>
              <c:f>sub_dot_18!$G$7</c:f>
              <c:numCache>
                <c:formatCode>#,##0.00</c:formatCode>
                <c:ptCount val="1"/>
                <c:pt idx="0">
                  <c:v>6724549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4516-465E-918B-A099F848A951}"/>
            </c:ext>
          </c:extLst>
        </c:ser>
        <c:ser>
          <c:idx val="4"/>
          <c:order val="4"/>
          <c:tx>
            <c:strRef>
              <c:f>sub_dot_18!$H$3</c:f>
              <c:strCache>
                <c:ptCount val="1"/>
                <c:pt idx="0">
                  <c:v>Wykonanie 2017 r.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sub_dot_18!$C$7</c:f>
              <c:strCache>
                <c:ptCount val="1"/>
                <c:pt idx="0">
                  <c:v>całość   subwencji</c:v>
                </c:pt>
              </c:strCache>
            </c:strRef>
          </c:cat>
          <c:val>
            <c:numRef>
              <c:f>sub_dot_18!$H$7</c:f>
              <c:numCache>
                <c:formatCode>#,##0.00</c:formatCode>
                <c:ptCount val="1"/>
                <c:pt idx="0">
                  <c:v>6625564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4516-465E-918B-A099F848A951}"/>
            </c:ext>
          </c:extLst>
        </c:ser>
        <c:ser>
          <c:idx val="5"/>
          <c:order val="5"/>
          <c:tx>
            <c:strRef>
              <c:f>sub_dot_18!$I$3</c:f>
              <c:strCache>
                <c:ptCount val="1"/>
                <c:pt idx="0">
                  <c:v>Wykonanie 2018 r.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sub_dot_18!$C$7</c:f>
              <c:strCache>
                <c:ptCount val="1"/>
                <c:pt idx="0">
                  <c:v>całość   subwencji</c:v>
                </c:pt>
              </c:strCache>
            </c:strRef>
          </c:cat>
          <c:val>
            <c:numRef>
              <c:f>sub_dot_18!$I$7</c:f>
              <c:numCache>
                <c:formatCode>#,##0.00</c:formatCode>
                <c:ptCount val="1"/>
                <c:pt idx="0">
                  <c:v>7241749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4516-465E-918B-A099F848A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9149496"/>
        <c:axId val="349149888"/>
        <c:axId val="0"/>
      </c:bar3DChart>
      <c:catAx>
        <c:axId val="34914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9149888"/>
        <c:crosses val="autoZero"/>
        <c:auto val="1"/>
        <c:lblAlgn val="ctr"/>
        <c:lblOffset val="100"/>
        <c:noMultiLvlLbl val="0"/>
      </c:catAx>
      <c:valAx>
        <c:axId val="34914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9149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624453193350826E-2"/>
          <c:y val="0.82010467582379531"/>
          <c:w val="0.65697309711286089"/>
          <c:h val="0.117007676470109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2"/>
          <c:order val="0"/>
          <c:tx>
            <c:strRef>
              <c:f>doch_18!$J$3</c:f>
              <c:strCache>
                <c:ptCount val="1"/>
                <c:pt idx="0">
                  <c:v>wykonanie 2014 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doch_18!$J$5</c:f>
              <c:numCache>
                <c:formatCode>#,##0.00</c:formatCode>
                <c:ptCount val="1"/>
                <c:pt idx="0">
                  <c:v>2457171.11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52C7-4B89-A5AA-B966A5A0AAB7}"/>
            </c:ext>
          </c:extLst>
        </c:ser>
        <c:ser>
          <c:idx val="1"/>
          <c:order val="1"/>
          <c:tx>
            <c:strRef>
              <c:f>doch_18!$I$3</c:f>
              <c:strCache>
                <c:ptCount val="1"/>
                <c:pt idx="0">
                  <c:v>wykonanie 2015 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doch_18!$I$5</c:f>
              <c:numCache>
                <c:formatCode>#,##0.00</c:formatCode>
                <c:ptCount val="1"/>
                <c:pt idx="0">
                  <c:v>2415134.7599999998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52C7-4B89-A5AA-B966A5A0AAB7}"/>
            </c:ext>
          </c:extLst>
        </c:ser>
        <c:ser>
          <c:idx val="0"/>
          <c:order val="2"/>
          <c:tx>
            <c:strRef>
              <c:f>doch_18!$H$3</c:f>
              <c:strCache>
                <c:ptCount val="1"/>
                <c:pt idx="0">
                  <c:v>wykonanie 2016 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doch_18!$H$5</c:f>
              <c:numCache>
                <c:formatCode>#,##0.00</c:formatCode>
                <c:ptCount val="1"/>
                <c:pt idx="0">
                  <c:v>4940263.8600000003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52C7-4B89-A5AA-B966A5A0AAB7}"/>
            </c:ext>
          </c:extLst>
        </c:ser>
        <c:ser>
          <c:idx val="3"/>
          <c:order val="3"/>
          <c:tx>
            <c:strRef>
              <c:f>doch_18!$G$3</c:f>
              <c:strCache>
                <c:ptCount val="1"/>
                <c:pt idx="0">
                  <c:v>wykonanie 2017 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val>
            <c:numRef>
              <c:f>doch_18!$G$5</c:f>
              <c:numCache>
                <c:formatCode>#,##0.00</c:formatCode>
                <c:ptCount val="1"/>
                <c:pt idx="0">
                  <c:v>5803365.1100000003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52C7-4B89-A5AA-B966A5A0AAB7}"/>
            </c:ext>
          </c:extLst>
        </c:ser>
        <c:ser>
          <c:idx val="4"/>
          <c:order val="4"/>
          <c:tx>
            <c:strRef>
              <c:f>doch_18!$F$3</c:f>
              <c:strCache>
                <c:ptCount val="1"/>
                <c:pt idx="0">
                  <c:v>wykonanie 2018 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doch_18!$F$5</c:f>
              <c:numCache>
                <c:formatCode>#,##0.00</c:formatCode>
                <c:ptCount val="1"/>
                <c:pt idx="0">
                  <c:v>5950113.2999999998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52C7-4B89-A5AA-B966A5A0A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174680"/>
        <c:axId val="348175072"/>
        <c:axId val="0"/>
      </c:bar3DChart>
      <c:catAx>
        <c:axId val="348174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175072"/>
        <c:crosses val="autoZero"/>
        <c:auto val="1"/>
        <c:lblAlgn val="ctr"/>
        <c:lblOffset val="100"/>
        <c:noMultiLvlLbl val="0"/>
      </c:catAx>
      <c:valAx>
        <c:axId val="34817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174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/>
              <a:t>Realizacja wydatków</a:t>
            </a:r>
            <a:r>
              <a:rPr lang="pl-PL" sz="1000" baseline="0"/>
              <a:t>  bieżących i majątkowych w latach</a:t>
            </a:r>
            <a:endParaRPr lang="pl-PL" sz="1000"/>
          </a:p>
        </c:rich>
      </c:tx>
      <c:layout>
        <c:manualLayout>
          <c:xMode val="edge"/>
          <c:yMode val="edge"/>
          <c:x val="0.37618744531933507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1"/>
          <c:order val="1"/>
          <c:tx>
            <c:strRef>
              <c:f>'statys ogólna'!$C$39</c:f>
              <c:strCache>
                <c:ptCount val="1"/>
                <c:pt idx="0">
                  <c:v>bieżące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'statys ogólna'!$D$37:$G$37</c:f>
              <c:strCache>
                <c:ptCount val="4"/>
                <c:pt idx="0">
                  <c:v>wykonanie 2015 r</c:v>
                </c:pt>
                <c:pt idx="1">
                  <c:v>wykonanie 2016 r</c:v>
                </c:pt>
                <c:pt idx="2">
                  <c:v>wykonanie 2017 r</c:v>
                </c:pt>
                <c:pt idx="3">
                  <c:v>wykonanie 2018 r</c:v>
                </c:pt>
              </c:strCache>
            </c:strRef>
          </c:cat>
          <c:val>
            <c:numRef>
              <c:f>'statys ogólna'!$D$39:$G$39</c:f>
              <c:numCache>
                <c:formatCode>#,##0.00</c:formatCode>
                <c:ptCount val="4"/>
                <c:pt idx="0">
                  <c:v>15357689.5</c:v>
                </c:pt>
                <c:pt idx="1">
                  <c:v>18631779.550000001</c:v>
                </c:pt>
                <c:pt idx="2">
                  <c:v>20782222.170000002</c:v>
                </c:pt>
                <c:pt idx="3">
                  <c:v>20785686.879999999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2-4529-A62A-6FA4A721570E}"/>
            </c:ext>
          </c:extLst>
        </c:ser>
        <c:ser>
          <c:idx val="2"/>
          <c:order val="2"/>
          <c:tx>
            <c:strRef>
              <c:f>'statys ogólna'!$C$40</c:f>
              <c:strCache>
                <c:ptCount val="1"/>
                <c:pt idx="0">
                  <c:v>majątkowe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'statys ogólna'!$D$37:$G$37</c:f>
              <c:strCache>
                <c:ptCount val="4"/>
                <c:pt idx="0">
                  <c:v>wykonanie 2015 r</c:v>
                </c:pt>
                <c:pt idx="1">
                  <c:v>wykonanie 2016 r</c:v>
                </c:pt>
                <c:pt idx="2">
                  <c:v>wykonanie 2017 r</c:v>
                </c:pt>
                <c:pt idx="3">
                  <c:v>wykonanie 2018 r</c:v>
                </c:pt>
              </c:strCache>
            </c:strRef>
          </c:cat>
          <c:val>
            <c:numRef>
              <c:f>'statys ogólna'!$D$40:$G$40</c:f>
              <c:numCache>
                <c:formatCode>#,##0.00</c:formatCode>
                <c:ptCount val="4"/>
                <c:pt idx="0">
                  <c:v>72841.39</c:v>
                </c:pt>
                <c:pt idx="1">
                  <c:v>42621</c:v>
                </c:pt>
                <c:pt idx="2">
                  <c:v>50566.01</c:v>
                </c:pt>
                <c:pt idx="3">
                  <c:v>1012951.76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2-4529-A62A-6FA4A72157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47230944"/>
        <c:axId val="347231336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'statys ogólna'!$C$38</c15:sqref>
                        </c15:formulaRef>
                      </c:ext>
                    </c:extLst>
                    <c:strCache>
                      <c:ptCount val="1"/>
                      <c:pt idx="0">
                        <c:v>ogółem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'statys ogólna'!$D$37:$G$37</c15:sqref>
                        </c15:formulaRef>
                      </c:ext>
                    </c:extLst>
                    <c:strCache>
                      <c:ptCount val="4"/>
                      <c:pt idx="0">
                        <c:v>wykonanie 2015 r</c:v>
                      </c:pt>
                      <c:pt idx="1">
                        <c:v>wykonanie 2016 r</c:v>
                      </c:pt>
                      <c:pt idx="2">
                        <c:v>wykonanie 2017 r</c:v>
                      </c:pt>
                      <c:pt idx="3">
                        <c:v>wykonanie 2018 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'statys ogólna'!$D$38:$F$38</c15:sqref>
                        </c15:formulaRef>
                      </c:ext>
                    </c:extLst>
                    <c:numCache>
                      <c:formatCode>#,##0.00</c:formatCode>
                      <c:ptCount val="3"/>
                      <c:pt idx="0">
                        <c:v>15430530.890000001</c:v>
                      </c:pt>
                      <c:pt idx="1">
                        <c:v>18674400.550000001</c:v>
                      </c:pt>
                      <c:pt idx="2">
                        <c:v>20832788.18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982-4529-A62A-6FA4A721570E}"/>
                  </c:ext>
                </c:extLst>
              </c15:ser>
            </c15:filteredBarSeries>
          </c:ext>
        </c:extLst>
      </c:bar3DChart>
      <c:catAx>
        <c:axId val="347230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31336"/>
        <c:crosses val="autoZero"/>
        <c:auto val="1"/>
        <c:lblAlgn val="ctr"/>
        <c:lblOffset val="100"/>
        <c:noMultiLvlLbl val="0"/>
      </c:catAx>
      <c:valAx>
        <c:axId val="34723133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34723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900" b="1" i="1" baseline="0"/>
              <a:t>udział poszczególnych działów w wydatkach, czyli co nas najwięcej kosztuje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999991251095145E-3"/>
          <c:y val="0.23760016572205364"/>
          <c:w val="0.99500000087489049"/>
          <c:h val="0.66586184173786778"/>
        </c:manualLayout>
      </c:layout>
      <c:pie3D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52-4E0E-AED2-F764DC68E4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52-4E0E-AED2-F764DC68E4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52-4E0E-AED2-F764DC68E4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52-4E0E-AED2-F764DC68E4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52-4E0E-AED2-F764DC68E4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52-4E0E-AED2-F764DC68E4E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652-4E0E-AED2-F764DC68E4E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652-4E0E-AED2-F764DC68E4E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652-4E0E-AED2-F764DC68E4E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652-4E0E-AED2-F764DC68E4E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8652-4E0E-AED2-F764DC68E4E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8652-4E0E-AED2-F764DC68E4E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8652-4E0E-AED2-F764DC68E4E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8652-4E0E-AED2-F764DC68E4E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8652-4E0E-AED2-F764DC68E4E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8652-4E0E-AED2-F764DC68E4E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8652-4E0E-AED2-F764DC68E4E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8652-4E0E-AED2-F764DC68E4E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8652-4E0E-AED2-F764DC68E4EC}"/>
              </c:ext>
            </c:extLst>
          </c:dPt>
          <c:dLbls>
            <c:dLbl>
              <c:idx val="3"/>
              <c:layout>
                <c:manualLayout>
                  <c:x val="2.6666662000584075E-2"/>
                  <c:y val="-5.0708426547352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52-4E0E-AED2-F764DC68E4EC}"/>
                </c:ext>
              </c:extLst>
            </c:dLbl>
            <c:dLbl>
              <c:idx val="5"/>
              <c:layout>
                <c:manualLayout>
                  <c:x val="3.5555549334112105E-2"/>
                  <c:y val="-3.8777032065622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52-4E0E-AED2-F764DC68E4EC}"/>
                </c:ext>
              </c:extLst>
            </c:dLbl>
            <c:dLbl>
              <c:idx val="8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652-4E0E-AED2-F764DC68E4EC}"/>
                </c:ext>
              </c:extLst>
            </c:dLbl>
            <c:dLbl>
              <c:idx val="1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652-4E0E-AED2-F764DC68E4EC}"/>
                </c:ext>
              </c:extLst>
            </c:dLbl>
            <c:dLbl>
              <c:idx val="11"/>
              <c:layout>
                <c:manualLayout>
                  <c:x val="0.12666664450277437"/>
                  <c:y val="2.08799403430275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652-4E0E-AED2-F764DC68E4EC}"/>
                </c:ext>
              </c:extLst>
            </c:dLbl>
            <c:dLbl>
              <c:idx val="12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652-4E0E-AED2-F764DC68E4EC}"/>
                </c:ext>
              </c:extLst>
            </c:dLbl>
            <c:dLbl>
              <c:idx val="13"/>
              <c:layout>
                <c:manualLayout>
                  <c:x val="0"/>
                  <c:y val="-0.199850857568978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652-4E0E-AED2-F764DC68E4EC}"/>
                </c:ext>
              </c:extLst>
            </c:dLbl>
            <c:dLbl>
              <c:idx val="14"/>
              <c:layout>
                <c:manualLayout>
                  <c:x val="1.3333331000292038E-2"/>
                  <c:y val="-6.86055182699478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652-4E0E-AED2-F764DC68E4EC}"/>
                </c:ext>
              </c:extLst>
            </c:dLbl>
            <c:dLbl>
              <c:idx val="15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652-4E0E-AED2-F764DC68E4EC}"/>
                </c:ext>
              </c:extLst>
            </c:dLbl>
            <c:dLbl>
              <c:idx val="16"/>
              <c:layout>
                <c:manualLayout>
                  <c:x val="4.6666658501022133E-2"/>
                  <c:y val="-6.26398210290827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652-4E0E-AED2-F764DC68E4E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'18_do_wy wg dział'!$C$25:$C$43</c:f>
              <c:strCache>
                <c:ptCount val="19"/>
                <c:pt idx="0">
                  <c:v>Rolnictwo i łowiectwo</c:v>
                </c:pt>
                <c:pt idx="1">
                  <c:v>Transport i łączność</c:v>
                </c:pt>
                <c:pt idx="2">
                  <c:v>Turystyka</c:v>
                </c:pt>
                <c:pt idx="3">
                  <c:v>Gospodarka mieszkaniowa</c:v>
                </c:pt>
                <c:pt idx="4">
                  <c:v>Działalność usługowa</c:v>
                </c:pt>
                <c:pt idx="5">
                  <c:v>Administracja publiczna</c:v>
                </c:pt>
                <c:pt idx="6">
                  <c:v>Urzędy naczelnych organów władzy państwowej, kontroli i ochrony prawa oraz sądownictwa</c:v>
                </c:pt>
                <c:pt idx="7">
                  <c:v>Bezpieczeństwo publiczne i ochrona przeciwpożarowa</c:v>
                </c:pt>
                <c:pt idx="8">
                  <c:v>Obsługa długu publicznego</c:v>
                </c:pt>
                <c:pt idx="9">
                  <c:v>Różne rozliczenia</c:v>
                </c:pt>
                <c:pt idx="10">
                  <c:v>Oświata i wychowanie</c:v>
                </c:pt>
                <c:pt idx="11">
                  <c:v>Ochrona zdrowia</c:v>
                </c:pt>
                <c:pt idx="12">
                  <c:v>Pomoc społeczna</c:v>
                </c:pt>
                <c:pt idx="13">
                  <c:v>Pozostałe zadania w zakresie polityki społecznej</c:v>
                </c:pt>
                <c:pt idx="14">
                  <c:v>Edukacyjna opieka wychowawcza</c:v>
                </c:pt>
                <c:pt idx="15">
                  <c:v>Rodzina</c:v>
                </c:pt>
                <c:pt idx="16">
                  <c:v>Gospodarka komunalna i ochrona środowiska</c:v>
                </c:pt>
                <c:pt idx="17">
                  <c:v>Kultura i ochrona dziedzictwa narodowego</c:v>
                </c:pt>
                <c:pt idx="18">
                  <c:v>Kultura fizyczna</c:v>
                </c:pt>
              </c:strCache>
            </c:strRef>
          </c:cat>
          <c:val>
            <c:numRef>
              <c:f>'18_do_wy wg dział'!$E$25:$E$43</c:f>
              <c:numCache>
                <c:formatCode>#,##0.00</c:formatCode>
                <c:ptCount val="19"/>
                <c:pt idx="0">
                  <c:v>2686.45</c:v>
                </c:pt>
                <c:pt idx="1">
                  <c:v>82186.34</c:v>
                </c:pt>
                <c:pt idx="2">
                  <c:v>149988.31</c:v>
                </c:pt>
                <c:pt idx="3">
                  <c:v>572751.71</c:v>
                </c:pt>
                <c:pt idx="4">
                  <c:v>54212.800000000003</c:v>
                </c:pt>
                <c:pt idx="5">
                  <c:v>2360372.81</c:v>
                </c:pt>
                <c:pt idx="6">
                  <c:v>71329.600000000006</c:v>
                </c:pt>
                <c:pt idx="7">
                  <c:v>35930.71</c:v>
                </c:pt>
                <c:pt idx="8">
                  <c:v>237683.25</c:v>
                </c:pt>
                <c:pt idx="9">
                  <c:v>0</c:v>
                </c:pt>
                <c:pt idx="10">
                  <c:v>8898866.4299999997</c:v>
                </c:pt>
                <c:pt idx="11">
                  <c:v>206357.75</c:v>
                </c:pt>
                <c:pt idx="12">
                  <c:v>1439792.34</c:v>
                </c:pt>
                <c:pt idx="13">
                  <c:v>9600</c:v>
                </c:pt>
                <c:pt idx="14">
                  <c:v>180787.17</c:v>
                </c:pt>
                <c:pt idx="15">
                  <c:v>4672403.7699999996</c:v>
                </c:pt>
                <c:pt idx="16">
                  <c:v>1667511.93</c:v>
                </c:pt>
                <c:pt idx="17">
                  <c:v>748791.17</c:v>
                </c:pt>
                <c:pt idx="18">
                  <c:v>407386.1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8652-4E0E-AED2-F764DC68E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'18_do_wy wg dział'!$D$47</c:f>
              <c:strCache>
                <c:ptCount val="1"/>
                <c:pt idx="0">
                  <c:v>Wykonanie 2014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'18_do_wy wg dział'!$C$49:$C$68</c:f>
              <c:strCache>
                <c:ptCount val="20"/>
                <c:pt idx="0">
                  <c:v>Rolnictwo i łowiectwo</c:v>
                </c:pt>
                <c:pt idx="1">
                  <c:v>Transport i łączność</c:v>
                </c:pt>
                <c:pt idx="2">
                  <c:v>Turystyka</c:v>
                </c:pt>
                <c:pt idx="3">
                  <c:v>Gospodarka mieszkaniowa</c:v>
                </c:pt>
                <c:pt idx="4">
                  <c:v>Działalność usługowa</c:v>
                </c:pt>
                <c:pt idx="5">
                  <c:v>Informatyka</c:v>
                </c:pt>
                <c:pt idx="6">
                  <c:v>Administracja publiczna</c:v>
                </c:pt>
                <c:pt idx="7">
                  <c:v>Urzędy naczelnych organów władzy państwowej, kontroli i ochrony prawa oraz sądownictwa</c:v>
                </c:pt>
                <c:pt idx="8">
                  <c:v>Bezpieczeństwo publiczne i ochrona przeciwpożarowa</c:v>
                </c:pt>
                <c:pt idx="9">
                  <c:v>Obsługa długu publicznego</c:v>
                </c:pt>
                <c:pt idx="10">
                  <c:v>Różne rozliczenia</c:v>
                </c:pt>
                <c:pt idx="11">
                  <c:v>Oświata i wychowanie</c:v>
                </c:pt>
                <c:pt idx="12">
                  <c:v>Ochrona zdrowia</c:v>
                </c:pt>
                <c:pt idx="13">
                  <c:v>Pomoc społeczna</c:v>
                </c:pt>
                <c:pt idx="14">
                  <c:v>Pozostałe zadania w zakresie polityki społecznej</c:v>
                </c:pt>
                <c:pt idx="15">
                  <c:v>Edukacyjna opieka wychowawcza</c:v>
                </c:pt>
                <c:pt idx="16">
                  <c:v>Rodzina</c:v>
                </c:pt>
                <c:pt idx="17">
                  <c:v>Gospodarka komunalna i ochrona środowiska</c:v>
                </c:pt>
                <c:pt idx="18">
                  <c:v>Kultura i ochrona dziedzictwa narodowego</c:v>
                </c:pt>
                <c:pt idx="19">
                  <c:v>Kultura fizyczna</c:v>
                </c:pt>
              </c:strCache>
            </c:strRef>
          </c:cat>
          <c:val>
            <c:numRef>
              <c:f>'18_do_wy wg dział'!$D$49:$D$68</c:f>
              <c:numCache>
                <c:formatCode>#,##0.00</c:formatCode>
                <c:ptCount val="20"/>
                <c:pt idx="0">
                  <c:v>2251.79</c:v>
                </c:pt>
                <c:pt idx="1">
                  <c:v>44888.03</c:v>
                </c:pt>
                <c:pt idx="2">
                  <c:v>13035.05</c:v>
                </c:pt>
                <c:pt idx="3">
                  <c:v>677472.63</c:v>
                </c:pt>
                <c:pt idx="4">
                  <c:v>10044</c:v>
                </c:pt>
                <c:pt idx="5">
                  <c:v>155431.41</c:v>
                </c:pt>
                <c:pt idx="6">
                  <c:v>1647070.38</c:v>
                </c:pt>
                <c:pt idx="7">
                  <c:v>37502.9</c:v>
                </c:pt>
                <c:pt idx="8">
                  <c:v>20169.849999999999</c:v>
                </c:pt>
                <c:pt idx="9">
                  <c:v>550004.73</c:v>
                </c:pt>
                <c:pt idx="10">
                  <c:v>0</c:v>
                </c:pt>
                <c:pt idx="11">
                  <c:v>7030335.71</c:v>
                </c:pt>
                <c:pt idx="12">
                  <c:v>195739.12</c:v>
                </c:pt>
                <c:pt idx="13">
                  <c:v>2610281.77</c:v>
                </c:pt>
                <c:pt idx="14">
                  <c:v>1736.27</c:v>
                </c:pt>
                <c:pt idx="15">
                  <c:v>280476.28999999998</c:v>
                </c:pt>
                <c:pt idx="16">
                  <c:v>0</c:v>
                </c:pt>
                <c:pt idx="17">
                  <c:v>1896941.7</c:v>
                </c:pt>
                <c:pt idx="18">
                  <c:v>535000</c:v>
                </c:pt>
                <c:pt idx="19">
                  <c:v>45897.26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B-4093-AA86-D41753B02C94}"/>
            </c:ext>
          </c:extLst>
        </c:ser>
        <c:ser>
          <c:idx val="1"/>
          <c:order val="1"/>
          <c:tx>
            <c:strRef>
              <c:f>'18_do_wy wg dział'!$E$47</c:f>
              <c:strCache>
                <c:ptCount val="1"/>
                <c:pt idx="0">
                  <c:v>Wykonanie 2015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'18_do_wy wg dział'!$C$49:$C$68</c:f>
              <c:strCache>
                <c:ptCount val="20"/>
                <c:pt idx="0">
                  <c:v>Rolnictwo i łowiectwo</c:v>
                </c:pt>
                <c:pt idx="1">
                  <c:v>Transport i łączność</c:v>
                </c:pt>
                <c:pt idx="2">
                  <c:v>Turystyka</c:v>
                </c:pt>
                <c:pt idx="3">
                  <c:v>Gospodarka mieszkaniowa</c:v>
                </c:pt>
                <c:pt idx="4">
                  <c:v>Działalność usługowa</c:v>
                </c:pt>
                <c:pt idx="5">
                  <c:v>Informatyka</c:v>
                </c:pt>
                <c:pt idx="6">
                  <c:v>Administracja publiczna</c:v>
                </c:pt>
                <c:pt idx="7">
                  <c:v>Urzędy naczelnych organów władzy państwowej, kontroli i ochrony prawa oraz sądownictwa</c:v>
                </c:pt>
                <c:pt idx="8">
                  <c:v>Bezpieczeństwo publiczne i ochrona przeciwpożarowa</c:v>
                </c:pt>
                <c:pt idx="9">
                  <c:v>Obsługa długu publicznego</c:v>
                </c:pt>
                <c:pt idx="10">
                  <c:v>Różne rozliczenia</c:v>
                </c:pt>
                <c:pt idx="11">
                  <c:v>Oświata i wychowanie</c:v>
                </c:pt>
                <c:pt idx="12">
                  <c:v>Ochrona zdrowia</c:v>
                </c:pt>
                <c:pt idx="13">
                  <c:v>Pomoc społeczna</c:v>
                </c:pt>
                <c:pt idx="14">
                  <c:v>Pozostałe zadania w zakresie polityki społecznej</c:v>
                </c:pt>
                <c:pt idx="15">
                  <c:v>Edukacyjna opieka wychowawcza</c:v>
                </c:pt>
                <c:pt idx="16">
                  <c:v>Rodzina</c:v>
                </c:pt>
                <c:pt idx="17">
                  <c:v>Gospodarka komunalna i ochrona środowiska</c:v>
                </c:pt>
                <c:pt idx="18">
                  <c:v>Kultura i ochrona dziedzictwa narodowego</c:v>
                </c:pt>
                <c:pt idx="19">
                  <c:v>Kultura fizyczna</c:v>
                </c:pt>
              </c:strCache>
            </c:strRef>
          </c:cat>
          <c:val>
            <c:numRef>
              <c:f>'18_do_wy wg dział'!$E$49:$E$68</c:f>
              <c:numCache>
                <c:formatCode>#,##0.00</c:formatCode>
                <c:ptCount val="20"/>
                <c:pt idx="0">
                  <c:v>2741.89</c:v>
                </c:pt>
                <c:pt idx="1">
                  <c:v>30409.51</c:v>
                </c:pt>
                <c:pt idx="2">
                  <c:v>16357.9</c:v>
                </c:pt>
                <c:pt idx="3">
                  <c:v>716011.85</c:v>
                </c:pt>
                <c:pt idx="4">
                  <c:v>44368.02</c:v>
                </c:pt>
                <c:pt idx="5">
                  <c:v>126368.11</c:v>
                </c:pt>
                <c:pt idx="6">
                  <c:v>1817352.93</c:v>
                </c:pt>
                <c:pt idx="7">
                  <c:v>42196.2</c:v>
                </c:pt>
                <c:pt idx="8">
                  <c:v>15943.68</c:v>
                </c:pt>
                <c:pt idx="9">
                  <c:v>432940.88</c:v>
                </c:pt>
                <c:pt idx="10">
                  <c:v>0</c:v>
                </c:pt>
                <c:pt idx="11">
                  <c:v>7090082.9299999997</c:v>
                </c:pt>
                <c:pt idx="12">
                  <c:v>164949.57</c:v>
                </c:pt>
                <c:pt idx="13">
                  <c:v>2556322.86</c:v>
                </c:pt>
                <c:pt idx="14">
                  <c:v>0</c:v>
                </c:pt>
                <c:pt idx="15">
                  <c:v>233431</c:v>
                </c:pt>
                <c:pt idx="16">
                  <c:v>0</c:v>
                </c:pt>
                <c:pt idx="17">
                  <c:v>1457085.89</c:v>
                </c:pt>
                <c:pt idx="18">
                  <c:v>623966</c:v>
                </c:pt>
                <c:pt idx="19">
                  <c:v>60001.47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7B-4093-AA86-D41753B02C94}"/>
            </c:ext>
          </c:extLst>
        </c:ser>
        <c:ser>
          <c:idx val="2"/>
          <c:order val="2"/>
          <c:tx>
            <c:strRef>
              <c:f>'18_do_wy wg dział'!$F$47</c:f>
              <c:strCache>
                <c:ptCount val="1"/>
                <c:pt idx="0">
                  <c:v>Wykonanie 2016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'18_do_wy wg dział'!$C$49:$C$68</c:f>
              <c:strCache>
                <c:ptCount val="20"/>
                <c:pt idx="0">
                  <c:v>Rolnictwo i łowiectwo</c:v>
                </c:pt>
                <c:pt idx="1">
                  <c:v>Transport i łączność</c:v>
                </c:pt>
                <c:pt idx="2">
                  <c:v>Turystyka</c:v>
                </c:pt>
                <c:pt idx="3">
                  <c:v>Gospodarka mieszkaniowa</c:v>
                </c:pt>
                <c:pt idx="4">
                  <c:v>Działalność usługowa</c:v>
                </c:pt>
                <c:pt idx="5">
                  <c:v>Informatyka</c:v>
                </c:pt>
                <c:pt idx="6">
                  <c:v>Administracja publiczna</c:v>
                </c:pt>
                <c:pt idx="7">
                  <c:v>Urzędy naczelnych organów władzy państwowej, kontroli i ochrony prawa oraz sądownictwa</c:v>
                </c:pt>
                <c:pt idx="8">
                  <c:v>Bezpieczeństwo publiczne i ochrona przeciwpożarowa</c:v>
                </c:pt>
                <c:pt idx="9">
                  <c:v>Obsługa długu publicznego</c:v>
                </c:pt>
                <c:pt idx="10">
                  <c:v>Różne rozliczenia</c:v>
                </c:pt>
                <c:pt idx="11">
                  <c:v>Oświata i wychowanie</c:v>
                </c:pt>
                <c:pt idx="12">
                  <c:v>Ochrona zdrowia</c:v>
                </c:pt>
                <c:pt idx="13">
                  <c:v>Pomoc społeczna</c:v>
                </c:pt>
                <c:pt idx="14">
                  <c:v>Pozostałe zadania w zakresie polityki społecznej</c:v>
                </c:pt>
                <c:pt idx="15">
                  <c:v>Edukacyjna opieka wychowawcza</c:v>
                </c:pt>
                <c:pt idx="16">
                  <c:v>Rodzina</c:v>
                </c:pt>
                <c:pt idx="17">
                  <c:v>Gospodarka komunalna i ochrona środowiska</c:v>
                </c:pt>
                <c:pt idx="18">
                  <c:v>Kultura i ochrona dziedzictwa narodowego</c:v>
                </c:pt>
                <c:pt idx="19">
                  <c:v>Kultura fizyczna</c:v>
                </c:pt>
              </c:strCache>
            </c:strRef>
          </c:cat>
          <c:val>
            <c:numRef>
              <c:f>'18_do_wy wg dział'!$F$49:$F$68</c:f>
              <c:numCache>
                <c:formatCode>#,##0.00</c:formatCode>
                <c:ptCount val="20"/>
                <c:pt idx="0">
                  <c:v>1460.48</c:v>
                </c:pt>
                <c:pt idx="1">
                  <c:v>67357.16</c:v>
                </c:pt>
                <c:pt idx="2">
                  <c:v>22154.26</c:v>
                </c:pt>
                <c:pt idx="3">
                  <c:v>702053.45</c:v>
                </c:pt>
                <c:pt idx="4">
                  <c:v>14886.73</c:v>
                </c:pt>
                <c:pt idx="5">
                  <c:v>0</c:v>
                </c:pt>
                <c:pt idx="6">
                  <c:v>1830437.08</c:v>
                </c:pt>
                <c:pt idx="7">
                  <c:v>15597.98</c:v>
                </c:pt>
                <c:pt idx="8">
                  <c:v>24716.560000000001</c:v>
                </c:pt>
                <c:pt idx="9">
                  <c:v>352237.71</c:v>
                </c:pt>
                <c:pt idx="10">
                  <c:v>0</c:v>
                </c:pt>
                <c:pt idx="11">
                  <c:v>7678205.7400000002</c:v>
                </c:pt>
                <c:pt idx="12">
                  <c:v>224411.51999999999</c:v>
                </c:pt>
                <c:pt idx="13">
                  <c:v>5156341.05</c:v>
                </c:pt>
                <c:pt idx="14">
                  <c:v>0</c:v>
                </c:pt>
                <c:pt idx="15">
                  <c:v>215185.43</c:v>
                </c:pt>
                <c:pt idx="16">
                  <c:v>0</c:v>
                </c:pt>
                <c:pt idx="17">
                  <c:v>1513313.84</c:v>
                </c:pt>
                <c:pt idx="18">
                  <c:v>780472.51</c:v>
                </c:pt>
                <c:pt idx="19">
                  <c:v>75569.05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7B-4093-AA86-D41753B02C94}"/>
            </c:ext>
          </c:extLst>
        </c:ser>
        <c:ser>
          <c:idx val="3"/>
          <c:order val="3"/>
          <c:tx>
            <c:strRef>
              <c:f>'18_do_wy wg dział'!$G$47</c:f>
              <c:strCache>
                <c:ptCount val="1"/>
                <c:pt idx="0">
                  <c:v>Wykonanie 2017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'18_do_wy wg dział'!$C$49:$C$68</c:f>
              <c:strCache>
                <c:ptCount val="20"/>
                <c:pt idx="0">
                  <c:v>Rolnictwo i łowiectwo</c:v>
                </c:pt>
                <c:pt idx="1">
                  <c:v>Transport i łączność</c:v>
                </c:pt>
                <c:pt idx="2">
                  <c:v>Turystyka</c:v>
                </c:pt>
                <c:pt idx="3">
                  <c:v>Gospodarka mieszkaniowa</c:v>
                </c:pt>
                <c:pt idx="4">
                  <c:v>Działalność usługowa</c:v>
                </c:pt>
                <c:pt idx="5">
                  <c:v>Informatyka</c:v>
                </c:pt>
                <c:pt idx="6">
                  <c:v>Administracja publiczna</c:v>
                </c:pt>
                <c:pt idx="7">
                  <c:v>Urzędy naczelnych organów władzy państwowej, kontroli i ochrony prawa oraz sądownictwa</c:v>
                </c:pt>
                <c:pt idx="8">
                  <c:v>Bezpieczeństwo publiczne i ochrona przeciwpożarowa</c:v>
                </c:pt>
                <c:pt idx="9">
                  <c:v>Obsługa długu publicznego</c:v>
                </c:pt>
                <c:pt idx="10">
                  <c:v>Różne rozliczenia</c:v>
                </c:pt>
                <c:pt idx="11">
                  <c:v>Oświata i wychowanie</c:v>
                </c:pt>
                <c:pt idx="12">
                  <c:v>Ochrona zdrowia</c:v>
                </c:pt>
                <c:pt idx="13">
                  <c:v>Pomoc społeczna</c:v>
                </c:pt>
                <c:pt idx="14">
                  <c:v>Pozostałe zadania w zakresie polityki społecznej</c:v>
                </c:pt>
                <c:pt idx="15">
                  <c:v>Edukacyjna opieka wychowawcza</c:v>
                </c:pt>
                <c:pt idx="16">
                  <c:v>Rodzina</c:v>
                </c:pt>
                <c:pt idx="17">
                  <c:v>Gospodarka komunalna i ochrona środowiska</c:v>
                </c:pt>
                <c:pt idx="18">
                  <c:v>Kultura i ochrona dziedzictwa narodowego</c:v>
                </c:pt>
                <c:pt idx="19">
                  <c:v>Kultura fizyczna</c:v>
                </c:pt>
              </c:strCache>
            </c:strRef>
          </c:cat>
          <c:val>
            <c:numRef>
              <c:f>'18_do_wy wg dział'!$G$49:$G$68</c:f>
              <c:numCache>
                <c:formatCode>#,##0.00</c:formatCode>
                <c:ptCount val="20"/>
                <c:pt idx="0">
                  <c:v>2669.31</c:v>
                </c:pt>
                <c:pt idx="1">
                  <c:v>31048.400000000001</c:v>
                </c:pt>
                <c:pt idx="2">
                  <c:v>41904.800000000003</c:v>
                </c:pt>
                <c:pt idx="3">
                  <c:v>589930.69999999995</c:v>
                </c:pt>
                <c:pt idx="4">
                  <c:v>79744.009999999995</c:v>
                </c:pt>
                <c:pt idx="5">
                  <c:v>0</c:v>
                </c:pt>
                <c:pt idx="6">
                  <c:v>2342648.9</c:v>
                </c:pt>
                <c:pt idx="7">
                  <c:v>2119.96</c:v>
                </c:pt>
                <c:pt idx="8">
                  <c:v>28056.49</c:v>
                </c:pt>
                <c:pt idx="9">
                  <c:v>292542.34999999998</c:v>
                </c:pt>
                <c:pt idx="10">
                  <c:v>0</c:v>
                </c:pt>
                <c:pt idx="11">
                  <c:v>9059048.8699999992</c:v>
                </c:pt>
                <c:pt idx="12">
                  <c:v>236672.74</c:v>
                </c:pt>
                <c:pt idx="13">
                  <c:v>1300008.94</c:v>
                </c:pt>
                <c:pt idx="14">
                  <c:v>0</c:v>
                </c:pt>
                <c:pt idx="15">
                  <c:v>192190.54</c:v>
                </c:pt>
                <c:pt idx="16">
                  <c:v>4775567.12</c:v>
                </c:pt>
                <c:pt idx="17">
                  <c:v>1233111.28</c:v>
                </c:pt>
                <c:pt idx="18">
                  <c:v>536660.76</c:v>
                </c:pt>
                <c:pt idx="19">
                  <c:v>88863.01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7B-4093-AA86-D41753B02C94}"/>
            </c:ext>
          </c:extLst>
        </c:ser>
        <c:ser>
          <c:idx val="4"/>
          <c:order val="4"/>
          <c:tx>
            <c:strRef>
              <c:f>'18_do_wy wg dział'!$H$47</c:f>
              <c:strCache>
                <c:ptCount val="1"/>
                <c:pt idx="0">
                  <c:v>Wykonanie 2018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'18_do_wy wg dział'!$C$49:$C$68</c:f>
              <c:strCache>
                <c:ptCount val="20"/>
                <c:pt idx="0">
                  <c:v>Rolnictwo i łowiectwo</c:v>
                </c:pt>
                <c:pt idx="1">
                  <c:v>Transport i łączność</c:v>
                </c:pt>
                <c:pt idx="2">
                  <c:v>Turystyka</c:v>
                </c:pt>
                <c:pt idx="3">
                  <c:v>Gospodarka mieszkaniowa</c:v>
                </c:pt>
                <c:pt idx="4">
                  <c:v>Działalność usługowa</c:v>
                </c:pt>
                <c:pt idx="5">
                  <c:v>Informatyka</c:v>
                </c:pt>
                <c:pt idx="6">
                  <c:v>Administracja publiczna</c:v>
                </c:pt>
                <c:pt idx="7">
                  <c:v>Urzędy naczelnych organów władzy państwowej, kontroli i ochrony prawa oraz sądownictwa</c:v>
                </c:pt>
                <c:pt idx="8">
                  <c:v>Bezpieczeństwo publiczne i ochrona przeciwpożarowa</c:v>
                </c:pt>
                <c:pt idx="9">
                  <c:v>Obsługa długu publicznego</c:v>
                </c:pt>
                <c:pt idx="10">
                  <c:v>Różne rozliczenia</c:v>
                </c:pt>
                <c:pt idx="11">
                  <c:v>Oświata i wychowanie</c:v>
                </c:pt>
                <c:pt idx="12">
                  <c:v>Ochrona zdrowia</c:v>
                </c:pt>
                <c:pt idx="13">
                  <c:v>Pomoc społeczna</c:v>
                </c:pt>
                <c:pt idx="14">
                  <c:v>Pozostałe zadania w zakresie polityki społecznej</c:v>
                </c:pt>
                <c:pt idx="15">
                  <c:v>Edukacyjna opieka wychowawcza</c:v>
                </c:pt>
                <c:pt idx="16">
                  <c:v>Rodzina</c:v>
                </c:pt>
                <c:pt idx="17">
                  <c:v>Gospodarka komunalna i ochrona środowiska</c:v>
                </c:pt>
                <c:pt idx="18">
                  <c:v>Kultura i ochrona dziedzictwa narodowego</c:v>
                </c:pt>
                <c:pt idx="19">
                  <c:v>Kultura fizyczna</c:v>
                </c:pt>
              </c:strCache>
            </c:strRef>
          </c:cat>
          <c:val>
            <c:numRef>
              <c:f>'18_do_wy wg dział'!$H$49:$H$68</c:f>
              <c:numCache>
                <c:formatCode>#,##0.00</c:formatCode>
                <c:ptCount val="20"/>
                <c:pt idx="0">
                  <c:v>2686.45</c:v>
                </c:pt>
                <c:pt idx="1">
                  <c:v>82186.34</c:v>
                </c:pt>
                <c:pt idx="2">
                  <c:v>149988.31</c:v>
                </c:pt>
                <c:pt idx="3">
                  <c:v>572751.71</c:v>
                </c:pt>
                <c:pt idx="4">
                  <c:v>54212.800000000003</c:v>
                </c:pt>
                <c:pt idx="5">
                  <c:v>0</c:v>
                </c:pt>
                <c:pt idx="6">
                  <c:v>2360372.81</c:v>
                </c:pt>
                <c:pt idx="7">
                  <c:v>71329.600000000006</c:v>
                </c:pt>
                <c:pt idx="8">
                  <c:v>35930.71</c:v>
                </c:pt>
                <c:pt idx="9">
                  <c:v>237683.25</c:v>
                </c:pt>
                <c:pt idx="10">
                  <c:v>0</c:v>
                </c:pt>
                <c:pt idx="11">
                  <c:v>8898866.4299999997</c:v>
                </c:pt>
                <c:pt idx="12">
                  <c:v>206357.75</c:v>
                </c:pt>
                <c:pt idx="13">
                  <c:v>1439792.34</c:v>
                </c:pt>
                <c:pt idx="14">
                  <c:v>9600</c:v>
                </c:pt>
                <c:pt idx="15">
                  <c:v>180787.17</c:v>
                </c:pt>
                <c:pt idx="16">
                  <c:v>4672403.7699999996</c:v>
                </c:pt>
                <c:pt idx="17">
                  <c:v>1667511.93</c:v>
                </c:pt>
                <c:pt idx="18">
                  <c:v>748791.17</c:v>
                </c:pt>
                <c:pt idx="19">
                  <c:v>407386.1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7B-4093-AA86-D41753B02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741544"/>
        <c:axId val="348741936"/>
        <c:axId val="349681192"/>
      </c:bar3DChart>
      <c:catAx>
        <c:axId val="34874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741936"/>
        <c:crossesAt val="1000"/>
        <c:auto val="1"/>
        <c:lblAlgn val="ctr"/>
        <c:lblOffset val="100"/>
        <c:noMultiLvlLbl val="0"/>
      </c:catAx>
      <c:valAx>
        <c:axId val="3487419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741544"/>
        <c:crosses val="autoZero"/>
        <c:crossBetween val="between"/>
      </c:valAx>
      <c:serAx>
        <c:axId val="349681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348741936"/>
        <c:crossesAt val="1000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baseline="0"/>
              <a:t>porównanie subwencji oswiatowej i całości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subwencje!$C$3</c:f>
              <c:strCache>
                <c:ptCount val="1"/>
                <c:pt idx="0">
                  <c:v>subwencja OGÓLNA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subwencje!$B$4:$B$16</c:f>
              <c:numCache>
                <c:formatCode>General</c:formatCode>
                <c:ptCount val="13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</c:numCache>
            </c:numRef>
          </c:cat>
          <c:val>
            <c:numRef>
              <c:f>subwencje!$C$4:$C$16</c:f>
              <c:numCache>
                <c:formatCode>#,##0.00</c:formatCode>
                <c:ptCount val="13"/>
                <c:pt idx="0">
                  <c:v>7167906</c:v>
                </c:pt>
                <c:pt idx="1">
                  <c:v>6625564</c:v>
                </c:pt>
                <c:pt idx="2">
                  <c:v>6842209</c:v>
                </c:pt>
                <c:pt idx="3">
                  <c:v>6582182</c:v>
                </c:pt>
                <c:pt idx="4">
                  <c:v>6360470</c:v>
                </c:pt>
                <c:pt idx="5">
                  <c:v>5849363</c:v>
                </c:pt>
                <c:pt idx="6">
                  <c:v>6144422</c:v>
                </c:pt>
                <c:pt idx="7">
                  <c:v>5826212</c:v>
                </c:pt>
                <c:pt idx="8">
                  <c:v>6361517</c:v>
                </c:pt>
                <c:pt idx="9">
                  <c:v>5663509</c:v>
                </c:pt>
                <c:pt idx="10">
                  <c:v>5430323</c:v>
                </c:pt>
                <c:pt idx="11">
                  <c:v>4798448</c:v>
                </c:pt>
                <c:pt idx="12">
                  <c:v>4542006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85-4E18-8FBF-374FCDDBD413}"/>
            </c:ext>
          </c:extLst>
        </c:ser>
        <c:ser>
          <c:idx val="2"/>
          <c:order val="2"/>
          <c:tx>
            <c:strRef>
              <c:f>subwencje!$D$3</c:f>
              <c:strCache>
                <c:ptCount val="1"/>
                <c:pt idx="0">
                  <c:v>część oświatowa subwencji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subwencje!$B$4:$B$16</c:f>
              <c:numCache>
                <c:formatCode>General</c:formatCode>
                <c:ptCount val="13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</c:numCache>
            </c:numRef>
          </c:cat>
          <c:val>
            <c:numRef>
              <c:f>subwencje!$D$4:$D$16</c:f>
              <c:numCache>
                <c:formatCode>#,##0.00</c:formatCode>
                <c:ptCount val="13"/>
                <c:pt idx="0">
                  <c:v>5009263</c:v>
                </c:pt>
                <c:pt idx="1">
                  <c:v>4883924</c:v>
                </c:pt>
                <c:pt idx="2">
                  <c:v>4998626</c:v>
                </c:pt>
                <c:pt idx="3">
                  <c:v>4785959</c:v>
                </c:pt>
                <c:pt idx="4">
                  <c:v>4672645</c:v>
                </c:pt>
                <c:pt idx="5">
                  <c:v>4374028</c:v>
                </c:pt>
                <c:pt idx="6">
                  <c:v>4501051</c:v>
                </c:pt>
                <c:pt idx="7">
                  <c:v>4146670</c:v>
                </c:pt>
                <c:pt idx="8">
                  <c:v>4451659</c:v>
                </c:pt>
                <c:pt idx="9">
                  <c:v>3890354</c:v>
                </c:pt>
                <c:pt idx="10">
                  <c:v>4110463</c:v>
                </c:pt>
                <c:pt idx="11">
                  <c:v>3382949</c:v>
                </c:pt>
                <c:pt idx="12">
                  <c:v>3134836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85-4E18-8FBF-374FCDDBD413}"/>
            </c:ext>
          </c:extLst>
        </c:ser>
        <c:ser>
          <c:idx val="3"/>
          <c:order val="3"/>
          <c:tx>
            <c:strRef>
              <c:f>subwencje!$I$3</c:f>
              <c:strCache>
                <c:ptCount val="1"/>
                <c:pt idx="0">
                  <c:v>razem wydatki na szkolnictwo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subwencje!$B$4:$B$16</c:f>
              <c:numCache>
                <c:formatCode>General</c:formatCode>
                <c:ptCount val="13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</c:numCache>
            </c:numRef>
          </c:cat>
          <c:val>
            <c:numRef>
              <c:f>subwencje!$I$4:$I$16</c:f>
              <c:numCache>
                <c:formatCode>#,##0.00</c:formatCode>
                <c:ptCount val="13"/>
                <c:pt idx="0">
                  <c:v>7668570.8699999992</c:v>
                </c:pt>
                <c:pt idx="1">
                  <c:v>8345184.5699999994</c:v>
                </c:pt>
                <c:pt idx="2">
                  <c:v>6139615.0999999996</c:v>
                </c:pt>
                <c:pt idx="3">
                  <c:v>6088482.1600000001</c:v>
                </c:pt>
                <c:pt idx="4">
                  <c:v>6231696.3100000005</c:v>
                </c:pt>
                <c:pt idx="5">
                  <c:v>5828677.0800000001</c:v>
                </c:pt>
                <c:pt idx="6">
                  <c:v>6052861.5199999996</c:v>
                </c:pt>
                <c:pt idx="7">
                  <c:v>6541022.3399999999</c:v>
                </c:pt>
                <c:pt idx="8">
                  <c:v>6059825.4299999997</c:v>
                </c:pt>
                <c:pt idx="9">
                  <c:v>5390118.5</c:v>
                </c:pt>
                <c:pt idx="10">
                  <c:v>5071406.01</c:v>
                </c:pt>
                <c:pt idx="11">
                  <c:v>4228168.05</c:v>
                </c:pt>
                <c:pt idx="12">
                  <c:v>3922577.9800000004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85-4E18-8FBF-374FCDDBD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6508904"/>
        <c:axId val="35654471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subwencje!$B$3</c15:sqref>
                        </c15:formulaRef>
                      </c:ext>
                    </c:extLst>
                    <c:strCache>
                      <c:ptCount val="1"/>
                      <c:pt idx="0">
                        <c:v>lata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subwencje!$B$4:$B$16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  <c:pt idx="5">
                        <c:v>2013</c:v>
                      </c:pt>
                      <c:pt idx="6">
                        <c:v>2012</c:v>
                      </c:pt>
                      <c:pt idx="7">
                        <c:v>2011</c:v>
                      </c:pt>
                      <c:pt idx="8">
                        <c:v>2010</c:v>
                      </c:pt>
                      <c:pt idx="9">
                        <c:v>2009</c:v>
                      </c:pt>
                      <c:pt idx="10">
                        <c:v>2008</c:v>
                      </c:pt>
                      <c:pt idx="11">
                        <c:v>2007</c:v>
                      </c:pt>
                      <c:pt idx="12">
                        <c:v>2006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subwencje!$B$5:$B$16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2017</c:v>
                      </c:pt>
                      <c:pt idx="1">
                        <c:v>2016</c:v>
                      </c:pt>
                      <c:pt idx="2">
                        <c:v>2015</c:v>
                      </c:pt>
                      <c:pt idx="3">
                        <c:v>2014</c:v>
                      </c:pt>
                      <c:pt idx="4">
                        <c:v>2013</c:v>
                      </c:pt>
                      <c:pt idx="5">
                        <c:v>2012</c:v>
                      </c:pt>
                      <c:pt idx="6">
                        <c:v>2011</c:v>
                      </c:pt>
                      <c:pt idx="7">
                        <c:v>2010</c:v>
                      </c:pt>
                      <c:pt idx="8">
                        <c:v>2009</c:v>
                      </c:pt>
                      <c:pt idx="9">
                        <c:v>2008</c:v>
                      </c:pt>
                      <c:pt idx="10">
                        <c:v>2007</c:v>
                      </c:pt>
                      <c:pt idx="11">
                        <c:v>2006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885-4E18-8FBF-374FCDDBD413}"/>
                  </c:ext>
                </c:extLst>
              </c15:ser>
            </c15:filteredBarSeries>
          </c:ext>
        </c:extLst>
      </c:barChart>
      <c:dateAx>
        <c:axId val="356508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6544712"/>
        <c:crosses val="autoZero"/>
        <c:auto val="0"/>
        <c:lblOffset val="100"/>
        <c:baseTimeUnit val="days"/>
      </c:dateAx>
      <c:valAx>
        <c:axId val="35654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6508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100" baseline="0"/>
              <a:t>wydatki na szkoły prowadzone przez Miasto Sejny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5890069991251093"/>
          <c:y val="0.37194553805774277"/>
          <c:w val="0.79665485564304461"/>
          <c:h val="0.543803222513852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subwencje!$F$3</c:f>
              <c:strCache>
                <c:ptCount val="1"/>
                <c:pt idx="0">
                  <c:v>wydatki na szkołę podstawową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subwencje!$B$4:$B$16</c:f>
              <c:numCache>
                <c:formatCode>General</c:formatCode>
                <c:ptCount val="13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</c:numCache>
            </c:numRef>
          </c:cat>
          <c:val>
            <c:numRef>
              <c:f>subwencje!$F$5:$F$16</c:f>
              <c:numCache>
                <c:formatCode>#,##0.00</c:formatCode>
                <c:ptCount val="12"/>
                <c:pt idx="0">
                  <c:v>4057548.66</c:v>
                </c:pt>
                <c:pt idx="1">
                  <c:v>3117145.86</c:v>
                </c:pt>
                <c:pt idx="2">
                  <c:v>3078368.96</c:v>
                </c:pt>
                <c:pt idx="3">
                  <c:v>3233673.96</c:v>
                </c:pt>
                <c:pt idx="4">
                  <c:v>3006917.33</c:v>
                </c:pt>
                <c:pt idx="5">
                  <c:v>3016796.13</c:v>
                </c:pt>
                <c:pt idx="6">
                  <c:v>3676886.86</c:v>
                </c:pt>
                <c:pt idx="7">
                  <c:v>2941146.95</c:v>
                </c:pt>
                <c:pt idx="8">
                  <c:v>2587197.79</c:v>
                </c:pt>
                <c:pt idx="9">
                  <c:v>2290677.29</c:v>
                </c:pt>
                <c:pt idx="10">
                  <c:v>1976822.11</c:v>
                </c:pt>
                <c:pt idx="11">
                  <c:v>2026564.84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17-4CAC-A392-50B8AF02ABB0}"/>
            </c:ext>
          </c:extLst>
        </c:ser>
        <c:ser>
          <c:idx val="1"/>
          <c:order val="1"/>
          <c:tx>
            <c:strRef>
              <c:f>subwencje!$G$3</c:f>
              <c:strCache>
                <c:ptCount val="1"/>
                <c:pt idx="0">
                  <c:v>wydatki na przedszkole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subwencje!$B$4:$B$16</c:f>
              <c:numCache>
                <c:formatCode>General</c:formatCode>
                <c:ptCount val="13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</c:numCache>
            </c:numRef>
          </c:cat>
          <c:val>
            <c:numRef>
              <c:f>subwencje!$G$5:$G$16</c:f>
              <c:numCache>
                <c:formatCode>#,##0.00</c:formatCode>
                <c:ptCount val="12"/>
                <c:pt idx="0">
                  <c:v>2410067.69</c:v>
                </c:pt>
                <c:pt idx="1">
                  <c:v>1190179.78</c:v>
                </c:pt>
                <c:pt idx="2">
                  <c:v>1120429.5</c:v>
                </c:pt>
                <c:pt idx="3">
                  <c:v>1091534.94</c:v>
                </c:pt>
                <c:pt idx="4">
                  <c:v>1016249.28</c:v>
                </c:pt>
                <c:pt idx="5">
                  <c:v>1007023.48</c:v>
                </c:pt>
                <c:pt idx="6">
                  <c:v>980591.67</c:v>
                </c:pt>
                <c:pt idx="7">
                  <c:v>1023656.75</c:v>
                </c:pt>
                <c:pt idx="8">
                  <c:v>995713.49</c:v>
                </c:pt>
                <c:pt idx="9">
                  <c:v>938251.01</c:v>
                </c:pt>
                <c:pt idx="10">
                  <c:v>766564.56</c:v>
                </c:pt>
                <c:pt idx="11">
                  <c:v>620113.31999999995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17-4CAC-A392-50B8AF02ABB0}"/>
            </c:ext>
          </c:extLst>
        </c:ser>
        <c:ser>
          <c:idx val="2"/>
          <c:order val="2"/>
          <c:tx>
            <c:strRef>
              <c:f>subwencje!$H$3</c:f>
              <c:strCache>
                <c:ptCount val="1"/>
                <c:pt idx="0">
                  <c:v>wydatki na gimnazjum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subwencje!$B$4:$B$16</c:f>
              <c:numCache>
                <c:formatCode>General</c:formatCode>
                <c:ptCount val="13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</c:numCache>
            </c:numRef>
          </c:cat>
          <c:val>
            <c:numRef>
              <c:f>subwencje!$H$5:$H$16</c:f>
              <c:numCache>
                <c:formatCode>#,##0.00</c:formatCode>
                <c:ptCount val="12"/>
                <c:pt idx="0">
                  <c:v>1877568.22</c:v>
                </c:pt>
                <c:pt idx="1">
                  <c:v>1832289.46</c:v>
                </c:pt>
                <c:pt idx="2">
                  <c:v>1889683.7</c:v>
                </c:pt>
                <c:pt idx="3">
                  <c:v>1906487.41</c:v>
                </c:pt>
                <c:pt idx="4">
                  <c:v>1805510.47</c:v>
                </c:pt>
                <c:pt idx="5">
                  <c:v>2029041.91</c:v>
                </c:pt>
                <c:pt idx="6">
                  <c:v>1883543.81</c:v>
                </c:pt>
                <c:pt idx="7">
                  <c:v>2095021.73</c:v>
                </c:pt>
                <c:pt idx="8">
                  <c:v>1807207.22</c:v>
                </c:pt>
                <c:pt idx="9">
                  <c:v>1842477.71</c:v>
                </c:pt>
                <c:pt idx="10">
                  <c:v>1484781.38</c:v>
                </c:pt>
                <c:pt idx="11">
                  <c:v>1275899.82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17-4CAC-A392-50B8AF02A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6545496"/>
        <c:axId val="356545888"/>
      </c:barChart>
      <c:lineChart>
        <c:grouping val="standard"/>
        <c:varyColors val="0"/>
        <c:ser>
          <c:idx val="3"/>
          <c:order val="3"/>
          <c:tx>
            <c:strRef>
              <c:f>subwencje!$D$3</c:f>
              <c:strCache>
                <c:ptCount val="1"/>
                <c:pt idx="0">
                  <c:v>część oświatowa subwencji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subwencje!$D$5:$D$16</c:f>
              <c:numCache>
                <c:formatCode>#,##0.00</c:formatCode>
                <c:ptCount val="12"/>
                <c:pt idx="0">
                  <c:v>4883924</c:v>
                </c:pt>
                <c:pt idx="1">
                  <c:v>4998626</c:v>
                </c:pt>
                <c:pt idx="2">
                  <c:v>4785959</c:v>
                </c:pt>
                <c:pt idx="3">
                  <c:v>4672645</c:v>
                </c:pt>
                <c:pt idx="4">
                  <c:v>4374028</c:v>
                </c:pt>
                <c:pt idx="5">
                  <c:v>4501051</c:v>
                </c:pt>
                <c:pt idx="6">
                  <c:v>4146670</c:v>
                </c:pt>
                <c:pt idx="7">
                  <c:v>4451659</c:v>
                </c:pt>
                <c:pt idx="8">
                  <c:v>3890354</c:v>
                </c:pt>
                <c:pt idx="9">
                  <c:v>4110463</c:v>
                </c:pt>
                <c:pt idx="10">
                  <c:v>3382949</c:v>
                </c:pt>
                <c:pt idx="11">
                  <c:v>3134836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F17-4CAC-A392-50B8AF02A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545496"/>
        <c:axId val="356545888"/>
      </c:lineChart>
      <c:dateAx>
        <c:axId val="356545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6545888"/>
        <c:crosses val="autoZero"/>
        <c:auto val="0"/>
        <c:lblOffset val="100"/>
        <c:baseTimeUnit val="days"/>
      </c:dateAx>
      <c:valAx>
        <c:axId val="3565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6545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baseline="0"/>
              <a:t>wydatki na szkolnictwo niepubliczne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cked"/>
        <c:varyColors val="0"/>
        <c:ser>
          <c:idx val="0"/>
          <c:order val="0"/>
          <c:tx>
            <c:strRef>
              <c:f>'wydatki na niepubliczne '!$D$4</c:f>
              <c:strCache>
                <c:ptCount val="1"/>
                <c:pt idx="0">
                  <c:v>Przedszkole/a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'wydatki na niepubliczne '!$B$5:$B$17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'wydatki na niepubliczne '!$D$5:$D$17</c:f>
              <c:numCache>
                <c:formatCode>#,##0.00</c:formatCode>
                <c:ptCount val="13"/>
                <c:pt idx="0">
                  <c:v>0</c:v>
                </c:pt>
                <c:pt idx="1">
                  <c:v>53295</c:v>
                </c:pt>
                <c:pt idx="2">
                  <c:v>73140</c:v>
                </c:pt>
                <c:pt idx="3">
                  <c:v>55872</c:v>
                </c:pt>
                <c:pt idx="4">
                  <c:v>41000</c:v>
                </c:pt>
                <c:pt idx="5">
                  <c:v>43000</c:v>
                </c:pt>
                <c:pt idx="6">
                  <c:v>43000</c:v>
                </c:pt>
                <c:pt idx="7">
                  <c:v>70484</c:v>
                </c:pt>
                <c:pt idx="8">
                  <c:v>70484</c:v>
                </c:pt>
                <c:pt idx="9">
                  <c:v>70484</c:v>
                </c:pt>
                <c:pt idx="10">
                  <c:v>275390.08000000002</c:v>
                </c:pt>
                <c:pt idx="11">
                  <c:v>710352.16</c:v>
                </c:pt>
                <c:pt idx="12" formatCode="General">
                  <c:v>735996.8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D-4C49-BFEB-1D374F411CFD}"/>
            </c:ext>
          </c:extLst>
        </c:ser>
        <c:ser>
          <c:idx val="1"/>
          <c:order val="1"/>
          <c:tx>
            <c:strRef>
              <c:f>'wydatki na niepubliczne '!$F$4</c:f>
              <c:strCache>
                <c:ptCount val="1"/>
                <c:pt idx="0">
                  <c:v>Szkoła Podstawowa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'wydatki na niepubliczne '!$B$5:$B$17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'wydatki na niepubliczne '!$F$5:$F$17</c:f>
              <c:numCache>
                <c:formatCode>#,##0.00</c:formatCode>
                <c:ptCount val="13"/>
                <c:pt idx="0">
                  <c:v>174000</c:v>
                </c:pt>
                <c:pt idx="1">
                  <c:v>192500</c:v>
                </c:pt>
                <c:pt idx="2">
                  <c:v>265545</c:v>
                </c:pt>
                <c:pt idx="3">
                  <c:v>353053</c:v>
                </c:pt>
                <c:pt idx="4">
                  <c:v>421709</c:v>
                </c:pt>
                <c:pt idx="5">
                  <c:v>410311</c:v>
                </c:pt>
                <c:pt idx="6">
                  <c:v>399983</c:v>
                </c:pt>
                <c:pt idx="7">
                  <c:v>516617</c:v>
                </c:pt>
                <c:pt idx="8">
                  <c:v>653866</c:v>
                </c:pt>
                <c:pt idx="9">
                  <c:v>650000</c:v>
                </c:pt>
                <c:pt idx="10">
                  <c:v>791843.36</c:v>
                </c:pt>
                <c:pt idx="11">
                  <c:v>890739.4</c:v>
                </c:pt>
                <c:pt idx="12">
                  <c:v>1170949.04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4D-4C49-BFEB-1D374F411CFD}"/>
            </c:ext>
          </c:extLst>
        </c:ser>
        <c:ser>
          <c:idx val="2"/>
          <c:order val="2"/>
          <c:tx>
            <c:strRef>
              <c:f>'wydatki na niepubliczne '!$H$4</c:f>
              <c:strCache>
                <c:ptCount val="1"/>
                <c:pt idx="0">
                  <c:v>Gimnazjum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numRef>
              <c:f>'wydatki na niepubliczne '!$B$5:$B$17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'wydatki na niepubliczne '!$H$5:$H$17</c:f>
              <c:numCache>
                <c:formatCode>#,##0.00</c:formatCode>
                <c:ptCount val="13"/>
                <c:pt idx="0">
                  <c:v>102000</c:v>
                </c:pt>
                <c:pt idx="1">
                  <c:v>173250</c:v>
                </c:pt>
                <c:pt idx="2">
                  <c:v>335689</c:v>
                </c:pt>
                <c:pt idx="3">
                  <c:v>332879</c:v>
                </c:pt>
                <c:pt idx="4">
                  <c:v>344454</c:v>
                </c:pt>
                <c:pt idx="5">
                  <c:v>311120</c:v>
                </c:pt>
                <c:pt idx="6">
                  <c:v>323120</c:v>
                </c:pt>
                <c:pt idx="7">
                  <c:v>288537</c:v>
                </c:pt>
                <c:pt idx="8">
                  <c:v>334000</c:v>
                </c:pt>
                <c:pt idx="9">
                  <c:v>330000</c:v>
                </c:pt>
                <c:pt idx="10">
                  <c:v>374130.4</c:v>
                </c:pt>
                <c:pt idx="11">
                  <c:v>272627.64</c:v>
                </c:pt>
                <c:pt idx="12">
                  <c:v>128611.4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4D-4C49-BFEB-1D374F411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877400"/>
        <c:axId val="355877792"/>
        <c:axId val="0"/>
      </c:area3DChart>
      <c:catAx>
        <c:axId val="355877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5877792"/>
        <c:crosses val="autoZero"/>
        <c:auto val="1"/>
        <c:lblAlgn val="ctr"/>
        <c:lblOffset val="100"/>
        <c:noMultiLvlLbl val="0"/>
      </c:catAx>
      <c:valAx>
        <c:axId val="35587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5877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wydatki na</a:t>
            </a:r>
            <a:r>
              <a:rPr lang="pl-PL"/>
              <a:t> MOPS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6"/>
          <c:order val="0"/>
          <c:tx>
            <c:strRef>
              <c:f>admini_18!$B$12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admini_18!$C$12</c:f>
              <c:numCache>
                <c:formatCode>#,##0.00</c:formatCode>
                <c:ptCount val="1"/>
                <c:pt idx="0">
                  <c:v>185972.78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6-4FB2-BC0A-C804341D6D98}"/>
            </c:ext>
          </c:extLst>
        </c:ser>
        <c:ser>
          <c:idx val="5"/>
          <c:order val="1"/>
          <c:tx>
            <c:strRef>
              <c:f>admini_18!$B$11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val>
            <c:numRef>
              <c:f>admini_18!$C$11</c:f>
              <c:numCache>
                <c:formatCode>#,##0.00</c:formatCode>
                <c:ptCount val="1"/>
                <c:pt idx="0">
                  <c:v>189039.33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86-4FB2-BC0A-C804341D6D98}"/>
            </c:ext>
          </c:extLst>
        </c:ser>
        <c:ser>
          <c:idx val="4"/>
          <c:order val="2"/>
          <c:tx>
            <c:strRef>
              <c:f>admini_18!$B$10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admini_18!$C$10</c:f>
              <c:numCache>
                <c:formatCode>#,##0.00</c:formatCode>
                <c:ptCount val="1"/>
                <c:pt idx="0">
                  <c:v>195824.12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86-4FB2-BC0A-C804341D6D98}"/>
            </c:ext>
          </c:extLst>
        </c:ser>
        <c:ser>
          <c:idx val="3"/>
          <c:order val="3"/>
          <c:tx>
            <c:strRef>
              <c:f>admini_18!$B$9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val>
            <c:numRef>
              <c:f>admini_18!$C$9</c:f>
              <c:numCache>
                <c:formatCode>#,##0.00</c:formatCode>
                <c:ptCount val="1"/>
                <c:pt idx="0">
                  <c:v>195982.32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86-4FB2-BC0A-C804341D6D98}"/>
            </c:ext>
          </c:extLst>
        </c:ser>
        <c:ser>
          <c:idx val="2"/>
          <c:order val="4"/>
          <c:tx>
            <c:strRef>
              <c:f>admini_18!$B$8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admini_18!$C$8</c:f>
              <c:numCache>
                <c:formatCode>#,##0.00</c:formatCode>
                <c:ptCount val="1"/>
                <c:pt idx="0">
                  <c:v>195098.02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86-4FB2-BC0A-C804341D6D98}"/>
            </c:ext>
          </c:extLst>
        </c:ser>
        <c:ser>
          <c:idx val="1"/>
          <c:order val="5"/>
          <c:tx>
            <c:strRef>
              <c:f>admini_18!$B$7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admini_18!$C$7</c:f>
              <c:numCache>
                <c:formatCode>#,##0.00</c:formatCode>
                <c:ptCount val="1"/>
                <c:pt idx="0">
                  <c:v>251096.8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86-4FB2-BC0A-C804341D6D98}"/>
            </c:ext>
          </c:extLst>
        </c:ser>
        <c:ser>
          <c:idx val="0"/>
          <c:order val="6"/>
          <c:tx>
            <c:strRef>
              <c:f>admini_18!$B$6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admini_18!$C$6</c:f>
              <c:numCache>
                <c:formatCode>#,##0.00</c:formatCode>
                <c:ptCount val="1"/>
                <c:pt idx="0">
                  <c:v>252886.29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86-4FB2-BC0A-C804341D6D98}"/>
            </c:ext>
          </c:extLst>
        </c:ser>
        <c:ser>
          <c:idx val="7"/>
          <c:order val="7"/>
          <c:tx>
            <c:strRef>
              <c:f>admini_18!$B$5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admini_18!$C$5</c:f>
              <c:numCache>
                <c:formatCode>#,##0.00</c:formatCode>
                <c:ptCount val="1"/>
                <c:pt idx="0">
                  <c:v>280666.56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86-4FB2-BC0A-C804341D6D98}"/>
            </c:ext>
          </c:extLst>
        </c:ser>
        <c:ser>
          <c:idx val="8"/>
          <c:order val="8"/>
          <c:tx>
            <c:strRef>
              <c:f>admini_18!$B$4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admini_18!$C$4</c:f>
              <c:numCache>
                <c:formatCode>#,##0.00</c:formatCode>
                <c:ptCount val="1"/>
                <c:pt idx="0">
                  <c:v>382016.82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86-4FB2-BC0A-C804341D6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0740768"/>
        <c:axId val="350741160"/>
        <c:axId val="0"/>
      </c:bar3DChart>
      <c:catAx>
        <c:axId val="3507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0741160"/>
        <c:crosses val="autoZero"/>
        <c:auto val="1"/>
        <c:lblAlgn val="ctr"/>
        <c:lblOffset val="100"/>
        <c:noMultiLvlLbl val="0"/>
      </c:catAx>
      <c:valAx>
        <c:axId val="350741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074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wydatki na 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6"/>
          <c:order val="0"/>
          <c:tx>
            <c:strRef>
              <c:f>admini_18!$B$12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admini_18!$F$12</c:f>
              <c:numCache>
                <c:formatCode>#,##0.00</c:formatCode>
                <c:ptCount val="1"/>
                <c:pt idx="0">
                  <c:v>1559447.74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70-4136-BEE0-4E580F1DFC16}"/>
            </c:ext>
          </c:extLst>
        </c:ser>
        <c:ser>
          <c:idx val="5"/>
          <c:order val="1"/>
          <c:tx>
            <c:strRef>
              <c:f>admini_18!$B$11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val>
            <c:numRef>
              <c:f>admini_18!$F$11</c:f>
              <c:numCache>
                <c:formatCode>#,##0.00</c:formatCode>
                <c:ptCount val="1"/>
                <c:pt idx="0">
                  <c:v>1502553.65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70-4136-BEE0-4E580F1DFC16}"/>
            </c:ext>
          </c:extLst>
        </c:ser>
        <c:ser>
          <c:idx val="4"/>
          <c:order val="2"/>
          <c:tx>
            <c:strRef>
              <c:f>admini_18!$B$10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admini_18!$F$10</c:f>
              <c:numCache>
                <c:formatCode>#,##0.00</c:formatCode>
                <c:ptCount val="1"/>
                <c:pt idx="0">
                  <c:v>1417433.89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70-4136-BEE0-4E580F1DFC16}"/>
            </c:ext>
          </c:extLst>
        </c:ser>
        <c:ser>
          <c:idx val="3"/>
          <c:order val="3"/>
          <c:tx>
            <c:strRef>
              <c:f>admini_18!$B$9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val>
            <c:numRef>
              <c:f>admini_18!$F$9</c:f>
              <c:numCache>
                <c:formatCode>#,##0.00</c:formatCode>
                <c:ptCount val="1"/>
                <c:pt idx="0">
                  <c:v>1442007.74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70-4136-BEE0-4E580F1DFC16}"/>
            </c:ext>
          </c:extLst>
        </c:ser>
        <c:ser>
          <c:idx val="2"/>
          <c:order val="4"/>
          <c:tx>
            <c:strRef>
              <c:f>admini_18!$B$8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admini_18!$F$8</c:f>
              <c:numCache>
                <c:formatCode>#,##0.00</c:formatCode>
                <c:ptCount val="1"/>
                <c:pt idx="0">
                  <c:v>1416911.1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70-4136-BEE0-4E580F1DFC16}"/>
            </c:ext>
          </c:extLst>
        </c:ser>
        <c:ser>
          <c:idx val="1"/>
          <c:order val="5"/>
          <c:tx>
            <c:strRef>
              <c:f>admini_18!$B$7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admini_18!$F$7</c:f>
              <c:numCache>
                <c:formatCode>#,##0.00</c:formatCode>
                <c:ptCount val="1"/>
                <c:pt idx="0">
                  <c:v>1561254.12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70-4136-BEE0-4E580F1DFC16}"/>
            </c:ext>
          </c:extLst>
        </c:ser>
        <c:ser>
          <c:idx val="0"/>
          <c:order val="6"/>
          <c:tx>
            <c:strRef>
              <c:f>admini_18!$B$6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admini_18!$F$6</c:f>
              <c:numCache>
                <c:formatCode>#,##0.00</c:formatCode>
                <c:ptCount val="1"/>
                <c:pt idx="0">
                  <c:v>1521331.92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70-4136-BEE0-4E580F1DFC16}"/>
            </c:ext>
          </c:extLst>
        </c:ser>
        <c:ser>
          <c:idx val="7"/>
          <c:order val="7"/>
          <c:tx>
            <c:strRef>
              <c:f>admini_18!$B$5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admini_18!$F$5</c:f>
              <c:numCache>
                <c:formatCode>#,##0.00</c:formatCode>
                <c:ptCount val="1"/>
                <c:pt idx="0">
                  <c:v>1934940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70-4136-BEE0-4E580F1DFC16}"/>
            </c:ext>
          </c:extLst>
        </c:ser>
        <c:ser>
          <c:idx val="8"/>
          <c:order val="8"/>
          <c:tx>
            <c:strRef>
              <c:f>admini_18!$B$4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admini_18!$F$4</c:f>
              <c:numCache>
                <c:formatCode>#,##0.00</c:formatCode>
                <c:ptCount val="1"/>
                <c:pt idx="0">
                  <c:v>1941910.37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70-4136-BEE0-4E580F1DF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1447688"/>
        <c:axId val="351448080"/>
        <c:axId val="0"/>
      </c:bar3DChart>
      <c:catAx>
        <c:axId val="35144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448080"/>
        <c:crosses val="autoZero"/>
        <c:auto val="1"/>
        <c:lblAlgn val="ctr"/>
        <c:lblOffset val="100"/>
        <c:noMultiLvlLbl val="0"/>
      </c:catAx>
      <c:valAx>
        <c:axId val="3514480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doch_18!$D$11:$D$12</c:f>
              <c:strCache>
                <c:ptCount val="2"/>
                <c:pt idx="0">
                  <c:v>dochody ogółem</c:v>
                </c:pt>
                <c:pt idx="1">
                  <c:v>wykonanie 2018 r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54-42A1-BF71-042B5DB4BB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54-42A1-BF71-042B5DB4BB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54-42A1-BF71-042B5DB4BB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54-42A1-BF71-042B5DB4BBCA}"/>
              </c:ext>
            </c:extLst>
          </c:dPt>
          <c:dLbls>
            <c:dLbl>
              <c:idx val="0"/>
              <c:layout>
                <c:manualLayout>
                  <c:x val="0.2436412315930388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54-42A1-BF71-042B5DB4BBCA}"/>
                </c:ext>
              </c:extLst>
            </c:dLbl>
            <c:dLbl>
              <c:idx val="1"/>
              <c:layout>
                <c:manualLayout>
                  <c:x val="4.5515394912985174E-2"/>
                  <c:y val="0.19567690557451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4-42A1-BF71-042B5DB4BBCA}"/>
                </c:ext>
              </c:extLst>
            </c:dLbl>
            <c:dLbl>
              <c:idx val="3"/>
              <c:layout>
                <c:manualLayout>
                  <c:x val="-7.4966532797858115E-2"/>
                  <c:y val="0.163822525597269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54-42A1-BF71-042B5DB4BBCA}"/>
                </c:ext>
              </c:extLst>
            </c:dLbl>
            <c:dLbl>
              <c:idx val="4"/>
              <c:layout>
                <c:manualLayout>
                  <c:x val="-0.31325301204819278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54-42A1-BF71-042B5DB4BBC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doch_18!$C$13:$C$17</c:f>
              <c:strCache>
                <c:ptCount val="5"/>
                <c:pt idx="0">
                  <c:v>dochody własne- majątkowe  </c:v>
                </c:pt>
                <c:pt idx="1">
                  <c:v>dochody własne </c:v>
                </c:pt>
                <c:pt idx="2">
                  <c:v>dotacje celowe</c:v>
                </c:pt>
                <c:pt idx="3">
                  <c:v>subwencja</c:v>
                </c:pt>
                <c:pt idx="4">
                  <c:v>środki na dofinansowanie zadań</c:v>
                </c:pt>
              </c:strCache>
            </c:strRef>
          </c:cat>
          <c:val>
            <c:numRef>
              <c:f>doch_18!$D$13:$D$17</c:f>
              <c:numCache>
                <c:formatCode>#,##0.00</c:formatCode>
                <c:ptCount val="5"/>
                <c:pt idx="0">
                  <c:v>509396.94</c:v>
                </c:pt>
                <c:pt idx="1">
                  <c:v>9143035.7899999991</c:v>
                </c:pt>
                <c:pt idx="2">
                  <c:v>5950113.2999999998</c:v>
                </c:pt>
                <c:pt idx="3">
                  <c:v>7241749</c:v>
                </c:pt>
                <c:pt idx="4">
                  <c:v>74227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F54-42A1-BF71-042B5DB4BBCA}"/>
            </c:ext>
          </c:extLst>
        </c:ser>
        <c:ser>
          <c:idx val="1"/>
          <c:order val="1"/>
          <c:tx>
            <c:strRef>
              <c:f>doch_18!$F$11:$F$12</c:f>
              <c:strCache>
                <c:ptCount val="2"/>
                <c:pt idx="0">
                  <c:v>dochody ogółem</c:v>
                </c:pt>
                <c:pt idx="1">
                  <c:v>udział w dochodach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F54-42A1-BF71-042B5DB4BB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F54-42A1-BF71-042B5DB4BB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F54-42A1-BF71-042B5DB4BB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EF54-42A1-BF71-042B5DB4BBCA}"/>
              </c:ext>
            </c:extLst>
          </c:dPt>
          <c:cat>
            <c:strRef>
              <c:f>doch_18!$C$13:$C$17</c:f>
              <c:strCache>
                <c:ptCount val="5"/>
                <c:pt idx="0">
                  <c:v>dochody własne- majątkowe  </c:v>
                </c:pt>
                <c:pt idx="1">
                  <c:v>dochody własne </c:v>
                </c:pt>
                <c:pt idx="2">
                  <c:v>dotacje celowe</c:v>
                </c:pt>
                <c:pt idx="3">
                  <c:v>subwencja</c:v>
                </c:pt>
                <c:pt idx="4">
                  <c:v>środki na dofinansowanie zadań</c:v>
                </c:pt>
              </c:strCache>
            </c:strRef>
          </c:cat>
          <c:val>
            <c:numRef>
              <c:f>doch_18!$F$13:$F$17</c:f>
              <c:numCache>
                <c:formatCode>0.00%</c:formatCode>
                <c:ptCount val="5"/>
                <c:pt idx="0">
                  <c:v>2.2226430628170833E-2</c:v>
                </c:pt>
                <c:pt idx="1">
                  <c:v>0.39893653604852453</c:v>
                </c:pt>
                <c:pt idx="2">
                  <c:v>0.2596202884379451</c:v>
                </c:pt>
                <c:pt idx="3">
                  <c:v>0.31597801073387977</c:v>
                </c:pt>
                <c:pt idx="4">
                  <c:v>3.2387341514796622E-3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F54-42A1-BF71-042B5DB4B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należności &gt; 30.000,00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'należn_18 '!$C$4</c:f>
              <c:strCache>
                <c:ptCount val="1"/>
                <c:pt idx="0">
                  <c:v>700 (czynszowe)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'należn_18 '!$D$3:$L$3</c:f>
              <c:numCache>
                <c:formatCode>General</c:formatCode>
                <c:ptCount val="9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</c:numCache>
            </c:numRef>
          </c:cat>
          <c:val>
            <c:numRef>
              <c:f>'należn_18 '!$E$4:$L$4</c:f>
              <c:numCache>
                <c:formatCode>#,##0.00</c:formatCode>
                <c:ptCount val="8"/>
                <c:pt idx="0">
                  <c:v>134515.54</c:v>
                </c:pt>
                <c:pt idx="1">
                  <c:v>130235.48</c:v>
                </c:pt>
                <c:pt idx="2">
                  <c:v>143533.32</c:v>
                </c:pt>
                <c:pt idx="3">
                  <c:v>145135.26999999999</c:v>
                </c:pt>
                <c:pt idx="4">
                  <c:v>128191.8</c:v>
                </c:pt>
                <c:pt idx="5">
                  <c:v>62840.92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37-4881-8E1B-9574F15C65E5}"/>
            </c:ext>
          </c:extLst>
        </c:ser>
        <c:ser>
          <c:idx val="2"/>
          <c:order val="2"/>
          <c:tx>
            <c:strRef>
              <c:f>'należn_18 '!$C$5</c:f>
              <c:strCache>
                <c:ptCount val="1"/>
                <c:pt idx="0">
                  <c:v>756 (podatkowe)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'należn_18 '!$D$3:$L$3</c:f>
              <c:numCache>
                <c:formatCode>General</c:formatCode>
                <c:ptCount val="9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</c:numCache>
            </c:numRef>
          </c:cat>
          <c:val>
            <c:numRef>
              <c:f>'należn_18 '!$E$5:$L$5</c:f>
              <c:numCache>
                <c:formatCode>#,##0.00</c:formatCode>
                <c:ptCount val="8"/>
                <c:pt idx="0">
                  <c:v>228205.54</c:v>
                </c:pt>
                <c:pt idx="1">
                  <c:v>205731.3</c:v>
                </c:pt>
                <c:pt idx="2">
                  <c:v>196789.17</c:v>
                </c:pt>
                <c:pt idx="3">
                  <c:v>424759.34</c:v>
                </c:pt>
                <c:pt idx="4">
                  <c:v>186928.88</c:v>
                </c:pt>
                <c:pt idx="5">
                  <c:v>215411.06</c:v>
                </c:pt>
                <c:pt idx="6">
                  <c:v>114176.37</c:v>
                </c:pt>
                <c:pt idx="7">
                  <c:v>67576.039999999994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37-4881-8E1B-9574F15C65E5}"/>
            </c:ext>
          </c:extLst>
        </c:ser>
        <c:ser>
          <c:idx val="3"/>
          <c:order val="3"/>
          <c:tx>
            <c:strRef>
              <c:f>'należn_18 '!$C$6</c:f>
              <c:strCache>
                <c:ptCount val="1"/>
                <c:pt idx="0">
                  <c:v>855/852 (alimentacyjne)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'należn_18 '!$D$3:$L$3</c:f>
              <c:numCache>
                <c:formatCode>General</c:formatCode>
                <c:ptCount val="9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</c:numCache>
            </c:numRef>
          </c:cat>
          <c:val>
            <c:numRef>
              <c:f>'należn_18 '!$E$6:$L$6</c:f>
              <c:numCache>
                <c:formatCode>#,##0.00</c:formatCode>
                <c:ptCount val="8"/>
                <c:pt idx="0">
                  <c:v>761803.08</c:v>
                </c:pt>
                <c:pt idx="1">
                  <c:v>747774.69</c:v>
                </c:pt>
                <c:pt idx="2">
                  <c:v>697557.46</c:v>
                </c:pt>
                <c:pt idx="3">
                  <c:v>569178.37</c:v>
                </c:pt>
                <c:pt idx="4">
                  <c:v>504753.76</c:v>
                </c:pt>
                <c:pt idx="5">
                  <c:v>463835.08</c:v>
                </c:pt>
                <c:pt idx="6">
                  <c:v>442600.9</c:v>
                </c:pt>
                <c:pt idx="7">
                  <c:v>357077.82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37-4881-8E1B-9574F15C65E5}"/>
            </c:ext>
          </c:extLst>
        </c:ser>
        <c:ser>
          <c:idx val="4"/>
          <c:order val="4"/>
          <c:tx>
            <c:strRef>
              <c:f>'należn_18 '!$C$7</c:f>
              <c:strCache>
                <c:ptCount val="1"/>
                <c:pt idx="0">
                  <c:v>900 (śmieciowe)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'należn_18 '!$D$3:$L$3</c:f>
              <c:numCache>
                <c:formatCode>General</c:formatCode>
                <c:ptCount val="9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</c:numCache>
            </c:numRef>
          </c:cat>
          <c:val>
            <c:numRef>
              <c:f>'należn_18 '!$E$7:$L$7</c:f>
              <c:numCache>
                <c:formatCode>#,##0.00</c:formatCode>
                <c:ptCount val="8"/>
                <c:pt idx="0">
                  <c:v>37504.58</c:v>
                </c:pt>
                <c:pt idx="1">
                  <c:v>31493.919999999998</c:v>
                </c:pt>
                <c:pt idx="2">
                  <c:v>62244.38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37-4881-8E1B-9574F15C6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1450040"/>
        <c:axId val="3514504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'należn_18 '!$C$3</c15:sqref>
                        </c15:formulaRef>
                      </c:ext>
                    </c:extLst>
                    <c:strCache>
                      <c:ptCount val="1"/>
                      <c:pt idx="0">
                        <c:v>dział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'należn_18 '!$D$3:$L$3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  <c:pt idx="5">
                        <c:v>2013</c:v>
                      </c:pt>
                      <c:pt idx="6">
                        <c:v>2012</c:v>
                      </c:pt>
                      <c:pt idx="7">
                        <c:v>2011</c:v>
                      </c:pt>
                      <c:pt idx="8">
                        <c:v>2010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'należn_18 '!$E$3:$L$3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2017</c:v>
                      </c:pt>
                      <c:pt idx="1">
                        <c:v>2016</c:v>
                      </c:pt>
                      <c:pt idx="2">
                        <c:v>2015</c:v>
                      </c:pt>
                      <c:pt idx="3">
                        <c:v>2014</c:v>
                      </c:pt>
                      <c:pt idx="4">
                        <c:v>2013</c:v>
                      </c:pt>
                      <c:pt idx="5">
                        <c:v>2012</c:v>
                      </c:pt>
                      <c:pt idx="6">
                        <c:v>2011</c:v>
                      </c:pt>
                      <c:pt idx="7">
                        <c:v>2010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D637-4881-8E1B-9574F15C65E5}"/>
                  </c:ext>
                </c:extLst>
              </c15:ser>
            </c15:filteredBarSeries>
          </c:ext>
        </c:extLst>
      </c:barChart>
      <c:catAx>
        <c:axId val="351450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450432"/>
        <c:crosses val="autoZero"/>
        <c:auto val="1"/>
        <c:lblAlgn val="ctr"/>
        <c:lblOffset val="100"/>
        <c:noMultiLvlLbl val="0"/>
      </c:catAx>
      <c:valAx>
        <c:axId val="35145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450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banki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0"/>
          <c:order val="0"/>
          <c:tx>
            <c:strRef>
              <c:f>zobow_18!$B$15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zobow_18!$C$15</c:f>
              <c:numCache>
                <c:formatCode>#,##0.00</c:formatCode>
                <c:ptCount val="1"/>
                <c:pt idx="0">
                  <c:v>358331.76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F-46C4-9521-A41C490C3DC4}"/>
            </c:ext>
          </c:extLst>
        </c:ser>
        <c:ser>
          <c:idx val="9"/>
          <c:order val="1"/>
          <c:tx>
            <c:strRef>
              <c:f>zobow_18!$B$14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zobow_18!$C$14</c:f>
              <c:numCache>
                <c:formatCode>#,##0.00</c:formatCode>
                <c:ptCount val="1"/>
                <c:pt idx="0">
                  <c:v>500012.04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F-46C4-9521-A41C490C3DC4}"/>
            </c:ext>
          </c:extLst>
        </c:ser>
        <c:ser>
          <c:idx val="8"/>
          <c:order val="2"/>
          <c:tx>
            <c:strRef>
              <c:f>zobow_18!$B$13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zobow_18!$C$13</c:f>
              <c:numCache>
                <c:formatCode>#,##0.00</c:formatCode>
                <c:ptCount val="1"/>
                <c:pt idx="0">
                  <c:v>1189680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9F-46C4-9521-A41C490C3DC4}"/>
            </c:ext>
          </c:extLst>
        </c:ser>
        <c:ser>
          <c:idx val="7"/>
          <c:order val="3"/>
          <c:tx>
            <c:strRef>
              <c:f>zobow_18!$B$12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zobow_18!$C$12</c:f>
              <c:numCache>
                <c:formatCode>#,##0.00</c:formatCode>
                <c:ptCount val="1"/>
                <c:pt idx="0">
                  <c:v>3077734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9F-46C4-9521-A41C490C3DC4}"/>
            </c:ext>
          </c:extLst>
        </c:ser>
        <c:ser>
          <c:idx val="6"/>
          <c:order val="4"/>
          <c:tx>
            <c:strRef>
              <c:f>zobow_18!$B$11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8985507246376857E-2"/>
                  <c:y val="-7.8803347384183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79F-46C4-9521-A41C490C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zobow_18!$C$11</c:f>
              <c:numCache>
                <c:formatCode>#,##0.00</c:formatCode>
                <c:ptCount val="1"/>
                <c:pt idx="0">
                  <c:v>5968492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9F-46C4-9521-A41C490C3DC4}"/>
            </c:ext>
          </c:extLst>
        </c:ser>
        <c:ser>
          <c:idx val="5"/>
          <c:order val="5"/>
          <c:tx>
            <c:strRef>
              <c:f>zobow_18!$B$10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246376811594203E-3"/>
                  <c:y val="-4.6698279931368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79F-46C4-9521-A41C490C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zobow_18!$C$10</c:f>
              <c:numCache>
                <c:formatCode>#,##0.00</c:formatCode>
                <c:ptCount val="1"/>
                <c:pt idx="0">
                  <c:v>13109885.039999999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9F-46C4-9521-A41C490C3DC4}"/>
            </c:ext>
          </c:extLst>
        </c:ser>
        <c:ser>
          <c:idx val="4"/>
          <c:order val="6"/>
          <c:tx>
            <c:strRef>
              <c:f>zobow_18!$B$9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zobow_18!$C$9</c:f>
              <c:numCache>
                <c:formatCode>#,##0.00</c:formatCode>
                <c:ptCount val="1"/>
                <c:pt idx="0">
                  <c:v>7567150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9F-46C4-9521-A41C490C3DC4}"/>
            </c:ext>
          </c:extLst>
        </c:ser>
        <c:ser>
          <c:idx val="3"/>
          <c:order val="7"/>
          <c:tx>
            <c:strRef>
              <c:f>zobow_18!$B$8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7439613526570048E-2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79F-46C4-9521-A41C490C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zobow_18!$C$8</c:f>
              <c:numCache>
                <c:formatCode>#,##0.00</c:formatCode>
                <c:ptCount val="1"/>
                <c:pt idx="0">
                  <c:v>6829495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9F-46C4-9521-A41C490C3DC4}"/>
            </c:ext>
          </c:extLst>
        </c:ser>
        <c:ser>
          <c:idx val="2"/>
          <c:order val="8"/>
          <c:tx>
            <c:strRef>
              <c:f>zobow_18!$B$7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zobow_18!$C$7</c:f>
              <c:numCache>
                <c:formatCode>#,##0.00</c:formatCode>
                <c:ptCount val="1"/>
                <c:pt idx="0">
                  <c:v>6007975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9F-46C4-9521-A41C490C3DC4}"/>
            </c:ext>
          </c:extLst>
        </c:ser>
        <c:ser>
          <c:idx val="1"/>
          <c:order val="9"/>
          <c:tx>
            <c:strRef>
              <c:f>zobow_18!$B$6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zobow_18!$C$6</c:f>
              <c:numCache>
                <c:formatCode>#,##0.00</c:formatCode>
                <c:ptCount val="1"/>
                <c:pt idx="0">
                  <c:v>5065927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79F-46C4-9521-A41C490C3DC4}"/>
            </c:ext>
          </c:extLst>
        </c:ser>
        <c:ser>
          <c:idx val="0"/>
          <c:order val="10"/>
          <c:tx>
            <c:strRef>
              <c:f>zobow_18!$B$5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zobow_18!$C$5</c:f>
              <c:numCache>
                <c:formatCode>#,##0.00</c:formatCode>
                <c:ptCount val="1"/>
                <c:pt idx="0">
                  <c:v>4109875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79F-46C4-9521-A41C490C3DC4}"/>
            </c:ext>
          </c:extLst>
        </c:ser>
        <c:ser>
          <c:idx val="11"/>
          <c:order val="11"/>
          <c:tx>
            <c:strRef>
              <c:f>zobow_18!$B$4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362318840579712E-2"/>
                  <c:y val="-9.6315202358446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79F-46C4-9521-A41C490C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zobow_18!$C$4</c:f>
              <c:numCache>
                <c:formatCode>#,##0.00</c:formatCode>
                <c:ptCount val="1"/>
                <c:pt idx="0">
                  <c:v>3140187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79F-46C4-9521-A41C490C3DC4}"/>
            </c:ext>
          </c:extLst>
        </c:ser>
        <c:ser>
          <c:idx val="12"/>
          <c:order val="12"/>
          <c:tx>
            <c:strRef>
              <c:f>zobow_18!$B$3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140096618357488E-2"/>
                  <c:y val="-9.631520235844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79F-46C4-9521-A41C490C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zobow_18!$C$3</c:f>
              <c:numCache>
                <c:formatCode>#,##0.00</c:formatCode>
                <c:ptCount val="1"/>
                <c:pt idx="0">
                  <c:v>2272788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9F-46C4-9521-A41C490C3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1994792"/>
        <c:axId val="351995184"/>
        <c:axId val="0"/>
      </c:bar3DChart>
      <c:catAx>
        <c:axId val="351994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995184"/>
        <c:crosses val="autoZero"/>
        <c:auto val="1"/>
        <c:lblAlgn val="ctr"/>
        <c:lblOffset val="100"/>
        <c:noMultiLvlLbl val="0"/>
      </c:catAx>
      <c:valAx>
        <c:axId val="35199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994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fin.publiczne</a:t>
            </a:r>
          </a:p>
        </c:rich>
      </c:tx>
      <c:overlay val="0"/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0"/>
          <c:order val="0"/>
          <c:tx>
            <c:strRef>
              <c:f>zobow_18!$B$15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zobow_18!$I$15</c:f>
              <c:numCache>
                <c:formatCode>#,##0.00</c:formatCode>
                <c:ptCount val="1"/>
                <c:pt idx="0">
                  <c:v>1895138.75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EB-489C-A1A1-CF7F22401AA2}"/>
            </c:ext>
          </c:extLst>
        </c:ser>
        <c:ser>
          <c:idx val="9"/>
          <c:order val="1"/>
          <c:tx>
            <c:strRef>
              <c:f>zobow_18!$B$14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zobow_18!$I$14</c:f>
              <c:numCache>
                <c:formatCode>#,##0.00</c:formatCode>
                <c:ptCount val="1"/>
                <c:pt idx="0">
                  <c:v>1207337.8600000001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EB-489C-A1A1-CF7F22401AA2}"/>
            </c:ext>
          </c:extLst>
        </c:ser>
        <c:ser>
          <c:idx val="8"/>
          <c:order val="2"/>
          <c:tx>
            <c:strRef>
              <c:f>zobow_18!$B$13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zobow_18!$I$13</c:f>
              <c:numCache>
                <c:formatCode>#,##0.00</c:formatCode>
                <c:ptCount val="1"/>
                <c:pt idx="0">
                  <c:v>710655.85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EB-489C-A1A1-CF7F22401AA2}"/>
            </c:ext>
          </c:extLst>
        </c:ser>
        <c:ser>
          <c:idx val="7"/>
          <c:order val="3"/>
          <c:tx>
            <c:strRef>
              <c:f>zobow_18!$B$12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zobow_18!$I$12</c:f>
              <c:numCache>
                <c:formatCode>#,##0.00</c:formatCode>
                <c:ptCount val="1"/>
                <c:pt idx="0">
                  <c:v>585795.68000000005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EB-489C-A1A1-CF7F22401AA2}"/>
            </c:ext>
          </c:extLst>
        </c:ser>
        <c:ser>
          <c:idx val="6"/>
          <c:order val="4"/>
          <c:tx>
            <c:strRef>
              <c:f>zobow_18!$B$11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zobow_18!$I$11</c:f>
              <c:numCache>
                <c:formatCode>#,##0.00</c:formatCode>
                <c:ptCount val="1"/>
                <c:pt idx="0">
                  <c:v>994860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EB-489C-A1A1-CF7F22401AA2}"/>
            </c:ext>
          </c:extLst>
        </c:ser>
        <c:ser>
          <c:idx val="5"/>
          <c:order val="5"/>
          <c:tx>
            <c:strRef>
              <c:f>zobow_18!$B$10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1276595744680851E-2"/>
                  <c:y val="-8.4388185654008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EB-489C-A1A1-CF7F22401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zobow_18!$I$10</c:f>
              <c:numCache>
                <c:formatCode>#,##0.00</c:formatCode>
                <c:ptCount val="1"/>
                <c:pt idx="0">
                  <c:v>811815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EB-489C-A1A1-CF7F22401AA2}"/>
            </c:ext>
          </c:extLst>
        </c:ser>
        <c:ser>
          <c:idx val="4"/>
          <c:order val="6"/>
          <c:tx>
            <c:strRef>
              <c:f>zobow_18!$B$9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zobow_18!$I$9</c:f>
              <c:numCache>
                <c:formatCode>#,##0.00</c:formatCode>
                <c:ptCount val="1"/>
                <c:pt idx="0">
                  <c:v>6040460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6EB-489C-A1A1-CF7F22401AA2}"/>
            </c:ext>
          </c:extLst>
        </c:ser>
        <c:ser>
          <c:idx val="3"/>
          <c:order val="7"/>
          <c:tx>
            <c:strRef>
              <c:f>zobow_18!$B$8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865248226950341E-2"/>
                  <c:y val="-6.3291139240506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EB-489C-A1A1-CF7F22401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zobow_18!$I$8</c:f>
              <c:numCache>
                <c:formatCode>#,##0.00</c:formatCode>
                <c:ptCount val="1"/>
                <c:pt idx="0">
                  <c:v>5562860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6EB-489C-A1A1-CF7F22401AA2}"/>
            </c:ext>
          </c:extLst>
        </c:ser>
        <c:ser>
          <c:idx val="2"/>
          <c:order val="8"/>
          <c:tx>
            <c:strRef>
              <c:f>zobow_18!$B$7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zobow_18!$I$7</c:f>
              <c:numCache>
                <c:formatCode>#,##0.00</c:formatCode>
                <c:ptCount val="1"/>
                <c:pt idx="0">
                  <c:v>5085260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EB-489C-A1A1-CF7F22401AA2}"/>
            </c:ext>
          </c:extLst>
        </c:ser>
        <c:ser>
          <c:idx val="1"/>
          <c:order val="9"/>
          <c:tx>
            <c:strRef>
              <c:f>zobow_18!$B$6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zobow_18!$I$6</c:f>
              <c:numCache>
                <c:formatCode>#,##0.00</c:formatCode>
                <c:ptCount val="1"/>
                <c:pt idx="0">
                  <c:v>4726060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EB-489C-A1A1-CF7F22401AA2}"/>
            </c:ext>
          </c:extLst>
        </c:ser>
        <c:ser>
          <c:idx val="0"/>
          <c:order val="10"/>
          <c:tx>
            <c:strRef>
              <c:f>zobow_18!$B$5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zobow_18!$I$5</c:f>
              <c:numCache>
                <c:formatCode>#,##0.00</c:formatCode>
                <c:ptCount val="1"/>
                <c:pt idx="0">
                  <c:v>4388166.68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EB-489C-A1A1-CF7F22401AA2}"/>
            </c:ext>
          </c:extLst>
        </c:ser>
        <c:ser>
          <c:idx val="11"/>
          <c:order val="11"/>
          <c:tx>
            <c:strRef>
              <c:f>zobow_18!$B$4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191489361702126E-3"/>
                  <c:y val="-0.118143459915611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6EB-489C-A1A1-CF7F22401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zobow_18!$I$4</c:f>
              <c:numCache>
                <c:formatCode>#,##0.00</c:formatCode>
                <c:ptCount val="1"/>
                <c:pt idx="0">
                  <c:v>3657870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6EB-489C-A1A1-CF7F22401AA2}"/>
            </c:ext>
          </c:extLst>
        </c:ser>
        <c:ser>
          <c:idx val="12"/>
          <c:order val="12"/>
          <c:tx>
            <c:strRef>
              <c:f>zobow_18!$B$3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7234042553191363E-2"/>
                  <c:y val="-3.7974683544303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6EB-489C-A1A1-CF7F22401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zobow_18!$I$3</c:f>
              <c:numCache>
                <c:formatCode>#,##0.00</c:formatCode>
                <c:ptCount val="1"/>
                <c:pt idx="0">
                  <c:v>3407725.76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EB-489C-A1A1-CF7F22401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1995968"/>
        <c:axId val="351996360"/>
        <c:axId val="0"/>
      </c:bar3DChart>
      <c:catAx>
        <c:axId val="3519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996360"/>
        <c:crosses val="autoZero"/>
        <c:auto val="1"/>
        <c:lblAlgn val="ctr"/>
        <c:lblOffset val="100"/>
        <c:noMultiLvlLbl val="0"/>
      </c:catAx>
      <c:valAx>
        <c:axId val="35199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99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zobow_18!$L$2</c:f>
              <c:strCache>
                <c:ptCount val="1"/>
                <c:pt idx="0">
                  <c:v>wykonane dochody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zobow_18!$B$3:$B$10</c:f>
              <c:numCache>
                <c:formatCode>General</c:formatCode>
                <c:ptCount val="8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</c:numCache>
            </c:numRef>
          </c:cat>
          <c:val>
            <c:numRef>
              <c:f>zobow_18!$L$4:$L$9</c:f>
              <c:numCache>
                <c:formatCode>#,##0.00</c:formatCode>
                <c:ptCount val="6"/>
                <c:pt idx="0">
                  <c:v>22658099.510000002</c:v>
                </c:pt>
                <c:pt idx="1">
                  <c:v>20143093.960000001</c:v>
                </c:pt>
                <c:pt idx="2">
                  <c:v>17423658.170000002</c:v>
                </c:pt>
                <c:pt idx="3">
                  <c:v>17135628.670000002</c:v>
                </c:pt>
                <c:pt idx="4">
                  <c:v>16253034.970000001</c:v>
                </c:pt>
                <c:pt idx="5">
                  <c:v>14708732.65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98-40B9-95DE-B54C408C825E}"/>
            </c:ext>
          </c:extLst>
        </c:ser>
        <c:ser>
          <c:idx val="0"/>
          <c:order val="1"/>
          <c:tx>
            <c:strRef>
              <c:f>zobow_18!$K$2</c:f>
              <c:strCache>
                <c:ptCount val="1"/>
                <c:pt idx="0">
                  <c:v>ogółem zobowiązania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zobow_18!$B$3:$B$10</c:f>
              <c:numCache>
                <c:formatCode>General</c:formatCode>
                <c:ptCount val="8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</c:numCache>
            </c:numRef>
          </c:cat>
          <c:val>
            <c:numRef>
              <c:f>zobow_18!$K$4:$K$9</c:f>
              <c:numCache>
                <c:formatCode>#,##0.00</c:formatCode>
                <c:ptCount val="6"/>
                <c:pt idx="0">
                  <c:v>8018578.7400000002</c:v>
                </c:pt>
                <c:pt idx="1">
                  <c:v>9941073.6300000008</c:v>
                </c:pt>
                <c:pt idx="2">
                  <c:v>9791987</c:v>
                </c:pt>
                <c:pt idx="3">
                  <c:v>11093235</c:v>
                </c:pt>
                <c:pt idx="4">
                  <c:v>12392355</c:v>
                </c:pt>
                <c:pt idx="5">
                  <c:v>13607610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98-40B9-95DE-B54C408C8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1998320"/>
        <c:axId val="352808440"/>
      </c:barChart>
      <c:lineChart>
        <c:grouping val="standard"/>
        <c:varyColors val="0"/>
        <c:ser>
          <c:idx val="2"/>
          <c:order val="2"/>
          <c:tx>
            <c:strRef>
              <c:f>zobow_18!$M$2</c:f>
              <c:strCache>
                <c:ptCount val="1"/>
                <c:pt idx="0">
                  <c:v>wsk.zadł do doch.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zobow_18!$B$4:$B$9</c:f>
              <c:numCache>
                <c:formatCode>General</c:formatCode>
                <c:ptCount val="6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</c:numCache>
            </c:numRef>
          </c:cat>
          <c:val>
            <c:numRef>
              <c:f>zobow_18!$M$4:$M$9</c:f>
              <c:numCache>
                <c:formatCode>0.00%</c:formatCode>
                <c:ptCount val="6"/>
                <c:pt idx="0">
                  <c:v>0.35389458575115951</c:v>
                </c:pt>
                <c:pt idx="1">
                  <c:v>0.49352267579850978</c:v>
                </c:pt>
                <c:pt idx="2">
                  <c:v>0.56199375036292964</c:v>
                </c:pt>
                <c:pt idx="3">
                  <c:v>0.64737834914813186</c:v>
                </c:pt>
                <c:pt idx="4">
                  <c:v>0.76246405812046314</c:v>
                </c:pt>
                <c:pt idx="5">
                  <c:v>0.92513816953495309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98-40B9-95DE-B54C408C8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809224"/>
        <c:axId val="352808832"/>
      </c:lineChart>
      <c:catAx>
        <c:axId val="35199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2808440"/>
        <c:crosses val="autoZero"/>
        <c:auto val="1"/>
        <c:lblAlgn val="ctr"/>
        <c:lblOffset val="100"/>
        <c:noMultiLvlLbl val="0"/>
      </c:catAx>
      <c:valAx>
        <c:axId val="352808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1998320"/>
        <c:crosses val="autoZero"/>
        <c:crossBetween val="between"/>
      </c:valAx>
      <c:valAx>
        <c:axId val="352808832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2809224"/>
        <c:crosses val="max"/>
        <c:crossBetween val="between"/>
      </c:valAx>
      <c:catAx>
        <c:axId val="352809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2808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liczba mieszkańców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demografia!$O$10:$U$10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demografia!$O$6:$U$6</c:f>
              <c:numCache>
                <c:formatCode>#,##0</c:formatCode>
                <c:ptCount val="7"/>
                <c:pt idx="0">
                  <c:v>5641</c:v>
                </c:pt>
                <c:pt idx="1">
                  <c:v>5650</c:v>
                </c:pt>
                <c:pt idx="2">
                  <c:v>5640</c:v>
                </c:pt>
                <c:pt idx="3">
                  <c:v>5583</c:v>
                </c:pt>
                <c:pt idx="4">
                  <c:v>5543</c:v>
                </c:pt>
                <c:pt idx="5">
                  <c:v>5472</c:v>
                </c:pt>
                <c:pt idx="6">
                  <c:v>5327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BA-49CD-82C1-6D4D88DE3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2810400"/>
        <c:axId val="352810792"/>
        <c:axId val="0"/>
      </c:bar3DChart>
      <c:catAx>
        <c:axId val="35281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2810792"/>
        <c:crosses val="autoZero"/>
        <c:auto val="1"/>
        <c:lblAlgn val="ctr"/>
        <c:lblOffset val="100"/>
        <c:noMultiLvlLbl val="0"/>
      </c:catAx>
      <c:valAx>
        <c:axId val="352810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281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udział poszcz</a:t>
            </a:r>
            <a:r>
              <a:rPr lang="pl-PL" sz="1000"/>
              <a:t>ególnych składników w dochodach własnych 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837-4D61-B6AB-EB95E8307F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837-4D61-B6AB-EB95E8307F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837-4D61-B6AB-EB95E8307F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837-4D61-B6AB-EB95E8307F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837-4D61-B6AB-EB95E8307F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837-4D61-B6AB-EB95E8307F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837-4D61-B6AB-EB95E8307F7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837-4D61-B6AB-EB95E8307F7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837-4D61-B6AB-EB95E8307F7B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doch!$C$44:$C$52</c:f>
              <c:strCache>
                <c:ptCount val="9"/>
                <c:pt idx="0">
                  <c:v>dochody własne- majątkowe  </c:v>
                </c:pt>
                <c:pt idx="1">
                  <c:v>podatki</c:v>
                </c:pt>
                <c:pt idx="2">
                  <c:v>zezwolenia na alkohol</c:v>
                </c:pt>
                <c:pt idx="3">
                  <c:v>darowizny (096)</c:v>
                </c:pt>
                <c:pt idx="4">
                  <c:v>zwroty z lat ubiegłych (094)</c:v>
                </c:pt>
                <c:pt idx="5">
                  <c:v>wpływy z innych lokalnych opłat (049)</c:v>
                </c:pt>
                <c:pt idx="6">
                  <c:v>wpływy z najmu i dzierżawy (075)</c:v>
                </c:pt>
                <c:pt idx="7">
                  <c:v>z różnych dochodów (097)</c:v>
                </c:pt>
                <c:pt idx="8">
                  <c:v>inne</c:v>
                </c:pt>
              </c:strCache>
            </c:strRef>
          </c:cat>
          <c:val>
            <c:numRef>
              <c:f>doch!$D$44:$D$52</c:f>
              <c:numCache>
                <c:formatCode>#,##0.00</c:formatCode>
                <c:ptCount val="9"/>
                <c:pt idx="0">
                  <c:v>604294.28</c:v>
                </c:pt>
                <c:pt idx="1">
                  <c:v>5817650.9400000004</c:v>
                </c:pt>
                <c:pt idx="2">
                  <c:v>225656.48</c:v>
                </c:pt>
                <c:pt idx="3">
                  <c:v>470061.79</c:v>
                </c:pt>
                <c:pt idx="4">
                  <c:v>698146.25</c:v>
                </c:pt>
                <c:pt idx="5">
                  <c:v>647318.06000000006</c:v>
                </c:pt>
                <c:pt idx="6">
                  <c:v>643411.69999999995</c:v>
                </c:pt>
                <c:pt idx="7">
                  <c:v>416250.51</c:v>
                </c:pt>
                <c:pt idx="8">
                  <c:v>578786.39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837-4D61-B6AB-EB95E8307F7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2837-4D61-B6AB-EB95E8307F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2837-4D61-B6AB-EB95E8307F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2837-4D61-B6AB-EB95E8307F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2837-4D61-B6AB-EB95E8307F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2837-4D61-B6AB-EB95E8307F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2837-4D61-B6AB-EB95E8307F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2837-4D61-B6AB-EB95E8307F7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2-2837-4D61-B6AB-EB95E8307F7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4-2837-4D61-B6AB-EB95E8307F7B}"/>
              </c:ext>
            </c:extLst>
          </c:dPt>
          <c:cat>
            <c:strRef>
              <c:f>doch!$C$44:$C$52</c:f>
              <c:strCache>
                <c:ptCount val="9"/>
                <c:pt idx="0">
                  <c:v>dochody własne- majątkowe  </c:v>
                </c:pt>
                <c:pt idx="1">
                  <c:v>podatki</c:v>
                </c:pt>
                <c:pt idx="2">
                  <c:v>zezwolenia na alkohol</c:v>
                </c:pt>
                <c:pt idx="3">
                  <c:v>darowizny (096)</c:v>
                </c:pt>
                <c:pt idx="4">
                  <c:v>zwroty z lat ubiegłych (094)</c:v>
                </c:pt>
                <c:pt idx="5">
                  <c:v>wpływy z innych lokalnych opłat (049)</c:v>
                </c:pt>
                <c:pt idx="6">
                  <c:v>wpływy z najmu i dzierżawy (075)</c:v>
                </c:pt>
                <c:pt idx="7">
                  <c:v>z różnych dochodów (097)</c:v>
                </c:pt>
                <c:pt idx="8">
                  <c:v>inne</c:v>
                </c:pt>
              </c:strCache>
            </c:strRef>
          </c:cat>
          <c:val>
            <c:numRef>
              <c:f>doch!$F$44:$F$52</c:f>
              <c:numCache>
                <c:formatCode>0.00%</c:formatCode>
                <c:ptCount val="9"/>
                <c:pt idx="0">
                  <c:v>5.9821779895660641E-2</c:v>
                </c:pt>
                <c:pt idx="1">
                  <c:v>0.57591515518310588</c:v>
                </c:pt>
                <c:pt idx="2">
                  <c:v>2.2338739129864921E-2</c:v>
                </c:pt>
                <c:pt idx="3">
                  <c:v>4.6533508373999923E-2</c:v>
                </c:pt>
                <c:pt idx="4">
                  <c:v>6.9112604048611664E-2</c:v>
                </c:pt>
                <c:pt idx="5">
                  <c:v>6.4080895334316337E-2</c:v>
                </c:pt>
                <c:pt idx="6">
                  <c:v>6.3694187374556704E-2</c:v>
                </c:pt>
                <c:pt idx="7">
                  <c:v>4.1206490305810091E-2</c:v>
                </c:pt>
                <c:pt idx="8">
                  <c:v>5.7296640354073843E-2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2837-4D61-B6AB-EB95E8307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82502187226597E-2"/>
          <c:y val="0"/>
          <c:w val="0.58321916010498687"/>
          <c:h val="0.89351851851851849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6045499647909867"/>
          <c:h val="1"/>
        </c:manualLayout>
      </c:layout>
      <c:pie3DChart>
        <c:varyColors val="1"/>
        <c:ser>
          <c:idx val="0"/>
          <c:order val="0"/>
          <c:tx>
            <c:strRef>
              <c:f>'doch pod_18'!$C$2:$D$2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explosion val="19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1FA-4131-88D3-8D8FE723F002}"/>
              </c:ext>
            </c:extLst>
          </c:dPt>
          <c:dPt>
            <c:idx val="1"/>
            <c:bubble3D val="0"/>
            <c:explosion val="5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1FA-4131-88D3-8D8FE723F0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1FA-4131-88D3-8D8FE723F002}"/>
              </c:ext>
            </c:extLst>
          </c:dPt>
          <c:dPt>
            <c:idx val="3"/>
            <c:bubble3D val="0"/>
            <c:explosion val="17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1FA-4131-88D3-8D8FE723F00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01FA-4131-88D3-8D8FE723F00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01FA-4131-88D3-8D8FE723F00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01FA-4131-88D3-8D8FE723F002}"/>
              </c:ext>
            </c:extLst>
          </c:dPt>
          <c:dPt>
            <c:idx val="7"/>
            <c:bubble3D val="0"/>
            <c:explosion val="16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01FA-4131-88D3-8D8FE723F002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01FA-4131-88D3-8D8FE723F002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01FA-4131-88D3-8D8FE723F002}"/>
              </c:ext>
            </c:extLst>
          </c:dPt>
          <c:dLbls>
            <c:dLbl>
              <c:idx val="0"/>
              <c:layout>
                <c:manualLayout>
                  <c:x val="0.23534225341397544"/>
                  <c:y val="7.39145784569262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FA-4131-88D3-8D8FE723F00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'doch pod_18'!$B$8:$B$16</c:f>
              <c:strCache>
                <c:ptCount val="9"/>
                <c:pt idx="0">
                  <c:v>udziały we wpływach z podatku dochodowego od osób prawnych</c:v>
                </c:pt>
                <c:pt idx="1">
                  <c:v>udziały we wpływach z podatku dochodowego od osób fizycznych</c:v>
                </c:pt>
                <c:pt idx="2">
                  <c:v>podatek rolny</c:v>
                </c:pt>
                <c:pt idx="3">
                  <c:v>podatek od nieruchomości</c:v>
                </c:pt>
                <c:pt idx="4">
                  <c:v>podatek leśny</c:v>
                </c:pt>
                <c:pt idx="5">
                  <c:v>podatek od środków transportowych</c:v>
                </c:pt>
                <c:pt idx="6">
                  <c:v>podatek dochodowy od osób fizycznych - karta podatkowa</c:v>
                </c:pt>
                <c:pt idx="7">
                  <c:v>podatek od czynności cywilnoprawnych</c:v>
                </c:pt>
                <c:pt idx="8">
                  <c:v>wpływy z opłaty skarbowej</c:v>
                </c:pt>
              </c:strCache>
            </c:strRef>
          </c:cat>
          <c:val>
            <c:numRef>
              <c:f>'doch pod_18'!$C$8:$C$16</c:f>
              <c:numCache>
                <c:formatCode>#,##0.00_ ;[Red]\-#,##0.00\ </c:formatCode>
                <c:ptCount val="9"/>
                <c:pt idx="0">
                  <c:v>127389.07</c:v>
                </c:pt>
                <c:pt idx="1">
                  <c:v>3837298</c:v>
                </c:pt>
                <c:pt idx="2">
                  <c:v>18278.54</c:v>
                </c:pt>
                <c:pt idx="3">
                  <c:v>2191919.98</c:v>
                </c:pt>
                <c:pt idx="4">
                  <c:v>213</c:v>
                </c:pt>
                <c:pt idx="5">
                  <c:v>147638</c:v>
                </c:pt>
                <c:pt idx="6">
                  <c:v>1241</c:v>
                </c:pt>
                <c:pt idx="7">
                  <c:v>148850.68</c:v>
                </c:pt>
                <c:pt idx="8">
                  <c:v>58426.31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1FA-4131-88D3-8D8FE723F00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/>
              <a:t>wpływy z podatków</a:t>
            </a:r>
          </a:p>
        </c:rich>
      </c:tx>
      <c:layout>
        <c:manualLayout>
          <c:xMode val="edge"/>
          <c:yMode val="edge"/>
          <c:x val="0.3615706287211116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2"/>
          <c:order val="0"/>
          <c:tx>
            <c:strRef>
              <c:f>'doch pod_18'!$S$7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'doch pod_18'!$T$8:$T$11</c:f>
              <c:strCache>
                <c:ptCount val="4"/>
                <c:pt idx="0">
                  <c:v>CIT</c:v>
                </c:pt>
                <c:pt idx="1">
                  <c:v>PIT</c:v>
                </c:pt>
                <c:pt idx="2">
                  <c:v>os.prawne </c:v>
                </c:pt>
                <c:pt idx="3">
                  <c:v>os. fizyczne </c:v>
                </c:pt>
              </c:strCache>
            </c:strRef>
          </c:cat>
          <c:val>
            <c:numRef>
              <c:f>'doch pod_18'!$S$8:$S$11</c:f>
              <c:numCache>
                <c:formatCode>#,##0.00</c:formatCode>
                <c:ptCount val="4"/>
                <c:pt idx="0">
                  <c:v>84639.29</c:v>
                </c:pt>
                <c:pt idx="1">
                  <c:v>3003007</c:v>
                </c:pt>
                <c:pt idx="2">
                  <c:v>1203500.76</c:v>
                </c:pt>
                <c:pt idx="3">
                  <c:v>1084399.74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3-499B-8DED-99B288413901}"/>
            </c:ext>
          </c:extLst>
        </c:ser>
        <c:ser>
          <c:idx val="1"/>
          <c:order val="1"/>
          <c:tx>
            <c:strRef>
              <c:f>'doch pod_18'!$R$7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'doch pod_18'!$T$8:$T$11</c:f>
              <c:strCache>
                <c:ptCount val="4"/>
                <c:pt idx="0">
                  <c:v>CIT</c:v>
                </c:pt>
                <c:pt idx="1">
                  <c:v>PIT</c:v>
                </c:pt>
                <c:pt idx="2">
                  <c:v>os.prawne </c:v>
                </c:pt>
                <c:pt idx="3">
                  <c:v>os. fizyczne </c:v>
                </c:pt>
              </c:strCache>
            </c:strRef>
          </c:cat>
          <c:val>
            <c:numRef>
              <c:f>'doch pod_18'!$R$8:$R$11</c:f>
              <c:numCache>
                <c:formatCode>#,##0.00</c:formatCode>
                <c:ptCount val="4"/>
                <c:pt idx="0">
                  <c:v>84471.12</c:v>
                </c:pt>
                <c:pt idx="1">
                  <c:v>3186337</c:v>
                </c:pt>
                <c:pt idx="2">
                  <c:v>1329129.53</c:v>
                </c:pt>
                <c:pt idx="3">
                  <c:v>1261520.0900000001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3-499B-8DED-99B288413901}"/>
            </c:ext>
          </c:extLst>
        </c:ser>
        <c:ser>
          <c:idx val="0"/>
          <c:order val="2"/>
          <c:tx>
            <c:strRef>
              <c:f>'doch pod_18'!$Q$7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'doch pod_18'!$T$8:$T$11</c:f>
              <c:strCache>
                <c:ptCount val="4"/>
                <c:pt idx="0">
                  <c:v>CIT</c:v>
                </c:pt>
                <c:pt idx="1">
                  <c:v>PIT</c:v>
                </c:pt>
                <c:pt idx="2">
                  <c:v>os.prawne </c:v>
                </c:pt>
                <c:pt idx="3">
                  <c:v>os. fizyczne </c:v>
                </c:pt>
              </c:strCache>
            </c:strRef>
          </c:cat>
          <c:val>
            <c:numRef>
              <c:f>'doch pod_18'!$Q$8:$Q$11</c:f>
              <c:numCache>
                <c:formatCode>#,##0.00</c:formatCode>
                <c:ptCount val="4"/>
                <c:pt idx="0">
                  <c:v>41853.51</c:v>
                </c:pt>
                <c:pt idx="1">
                  <c:v>3131579</c:v>
                </c:pt>
                <c:pt idx="2">
                  <c:v>1154054.8999999999</c:v>
                </c:pt>
                <c:pt idx="3">
                  <c:v>1199934.8600000001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3-499B-8DED-99B288413901}"/>
            </c:ext>
          </c:extLst>
        </c:ser>
        <c:ser>
          <c:idx val="3"/>
          <c:order val="3"/>
          <c:tx>
            <c:strRef>
              <c:f>'doch pod_18'!$P$7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'doch pod_18'!$T$8:$T$11</c:f>
              <c:strCache>
                <c:ptCount val="4"/>
                <c:pt idx="0">
                  <c:v>CIT</c:v>
                </c:pt>
                <c:pt idx="1">
                  <c:v>PIT</c:v>
                </c:pt>
                <c:pt idx="2">
                  <c:v>os.prawne </c:v>
                </c:pt>
                <c:pt idx="3">
                  <c:v>os. fizyczne </c:v>
                </c:pt>
              </c:strCache>
            </c:strRef>
          </c:cat>
          <c:val>
            <c:numRef>
              <c:f>'doch pod_18'!$P$8:$P$11</c:f>
              <c:numCache>
                <c:formatCode>#,##0.00</c:formatCode>
                <c:ptCount val="4"/>
                <c:pt idx="0">
                  <c:v>82744.179999999993</c:v>
                </c:pt>
                <c:pt idx="1">
                  <c:v>3353513</c:v>
                </c:pt>
                <c:pt idx="2">
                  <c:v>1180298.8600000001</c:v>
                </c:pt>
                <c:pt idx="3">
                  <c:v>1212072.22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F3-499B-8DED-99B288413901}"/>
            </c:ext>
          </c:extLst>
        </c:ser>
        <c:ser>
          <c:idx val="4"/>
          <c:order val="4"/>
          <c:tx>
            <c:strRef>
              <c:f>'doch pod_18'!$O$7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'doch pod_18'!$O$8:$O$11</c:f>
              <c:numCache>
                <c:formatCode>#,##0.00</c:formatCode>
                <c:ptCount val="4"/>
                <c:pt idx="0">
                  <c:v>127389.07</c:v>
                </c:pt>
                <c:pt idx="1">
                  <c:v>3837298</c:v>
                </c:pt>
                <c:pt idx="2">
                  <c:v>1361420.78</c:v>
                </c:pt>
                <c:pt idx="3">
                  <c:v>1306849.8799999999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F3-499B-8DED-99B288413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348742720"/>
        <c:axId val="348743112"/>
        <c:axId val="348815656"/>
      </c:bar3DChart>
      <c:catAx>
        <c:axId val="34874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743112"/>
        <c:crosses val="autoZero"/>
        <c:auto val="1"/>
        <c:lblAlgn val="ctr"/>
        <c:lblOffset val="100"/>
        <c:noMultiLvlLbl val="0"/>
      </c:catAx>
      <c:valAx>
        <c:axId val="34874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742720"/>
        <c:crosses val="autoZero"/>
        <c:crossBetween val="between"/>
      </c:valAx>
      <c:serAx>
        <c:axId val="3488156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74311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sz="1000" b="0" i="1" baseline="0"/>
              <a:t>wpływy z podatków i opłat od osób prawnych i od osób fizycznych</a:t>
            </a:r>
          </a:p>
        </c:rich>
      </c:tx>
      <c:layout>
        <c:manualLayout>
          <c:xMode val="edge"/>
          <c:yMode val="edge"/>
          <c:x val="3.0791557305336819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'doch pod_18'!$N$10</c:f>
              <c:strCache>
                <c:ptCount val="1"/>
                <c:pt idx="0">
                  <c:v>wpływy z podatku rolnego,leśnego…+opłat osób prawnych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numRef>
              <c:f>'doch pod_18'!$O$7:$S$7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'doch pod_18'!$P$10:$S$10</c:f>
              <c:numCache>
                <c:formatCode>#,##0.00</c:formatCode>
                <c:ptCount val="4"/>
                <c:pt idx="0">
                  <c:v>1180298.8600000001</c:v>
                </c:pt>
                <c:pt idx="1">
                  <c:v>1154054.8999999999</c:v>
                </c:pt>
                <c:pt idx="2">
                  <c:v>1329129.53</c:v>
                </c:pt>
                <c:pt idx="3">
                  <c:v>1203500.76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A-431D-90E0-E19FD43E574E}"/>
            </c:ext>
          </c:extLst>
        </c:ser>
        <c:ser>
          <c:idx val="1"/>
          <c:order val="1"/>
          <c:tx>
            <c:strRef>
              <c:f>'doch pod_18'!$N$11</c:f>
              <c:strCache>
                <c:ptCount val="1"/>
                <c:pt idx="0">
                  <c:v>wpływy z podatku rolnego,leśnego…+opłat osób fizycznych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numRef>
              <c:f>'doch pod_18'!$O$7:$S$7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'doch pod_18'!$P$11:$S$11</c:f>
              <c:numCache>
                <c:formatCode>#,##0.00</c:formatCode>
                <c:ptCount val="4"/>
                <c:pt idx="0">
                  <c:v>1212072.22</c:v>
                </c:pt>
                <c:pt idx="1">
                  <c:v>1199934.8600000001</c:v>
                </c:pt>
                <c:pt idx="2">
                  <c:v>1261520.0900000001</c:v>
                </c:pt>
                <c:pt idx="3">
                  <c:v>1084399.74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A-431D-90E0-E19FD43E5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9523528"/>
        <c:axId val="349523920"/>
        <c:axId val="0"/>
      </c:bar3DChart>
      <c:catAx>
        <c:axId val="34952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9523920"/>
        <c:crosses val="autoZero"/>
        <c:auto val="1"/>
        <c:lblAlgn val="ctr"/>
        <c:lblOffset val="100"/>
        <c:noMultiLvlLbl val="0"/>
      </c:catAx>
      <c:valAx>
        <c:axId val="34952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952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0" i="1" baseline="0"/>
              <a:t>dochody podatkowe Miasta</a:t>
            </a:r>
            <a:r>
              <a:rPr lang="pl-PL" sz="1100" b="0" i="1" baseline="0"/>
              <a:t> na przestrzeni lat</a:t>
            </a:r>
            <a:r>
              <a:rPr lang="en-US" sz="1100" b="0" i="1" baseline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wsk.podat_18!$D$3</c:f>
              <c:strCache>
                <c:ptCount val="1"/>
                <c:pt idx="0">
                  <c:v>Wykonanie 2012 r.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wsk.podat_18!$B$5:$C$5</c:f>
              <c:strCache>
                <c:ptCount val="2"/>
                <c:pt idx="0">
                  <c:v>dochody podatkowe Miasta wg Rb-PDP</c:v>
                </c:pt>
                <c:pt idx="1">
                  <c:v>D</c:v>
                </c:pt>
              </c:strCache>
            </c:strRef>
          </c:cat>
          <c:val>
            <c:numRef>
              <c:f>wsk.podat_18!$D$5</c:f>
              <c:numCache>
                <c:formatCode>#,##0.00</c:formatCode>
                <c:ptCount val="1"/>
                <c:pt idx="0">
                  <c:v>5036013.55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2-4015-A784-EA6495C8336E}"/>
            </c:ext>
          </c:extLst>
        </c:ser>
        <c:ser>
          <c:idx val="1"/>
          <c:order val="1"/>
          <c:tx>
            <c:strRef>
              <c:f>wsk.podat_18!$E$3</c:f>
              <c:strCache>
                <c:ptCount val="1"/>
                <c:pt idx="0">
                  <c:v>Wykonanie 2013 r.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wsk.podat_18!$B$5:$C$5</c:f>
              <c:strCache>
                <c:ptCount val="2"/>
                <c:pt idx="0">
                  <c:v>dochody podatkowe Miasta wg Rb-PDP</c:v>
                </c:pt>
                <c:pt idx="1">
                  <c:v>D</c:v>
                </c:pt>
              </c:strCache>
            </c:strRef>
          </c:cat>
          <c:val>
            <c:numRef>
              <c:f>wsk.podat_18!$E$5</c:f>
              <c:numCache>
                <c:formatCode>#,##0.00</c:formatCode>
                <c:ptCount val="1"/>
                <c:pt idx="0">
                  <c:v>5299777.37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2-4015-A784-EA6495C8336E}"/>
            </c:ext>
          </c:extLst>
        </c:ser>
        <c:ser>
          <c:idx val="2"/>
          <c:order val="2"/>
          <c:tx>
            <c:strRef>
              <c:f>wsk.podat_18!$F$3</c:f>
              <c:strCache>
                <c:ptCount val="1"/>
                <c:pt idx="0">
                  <c:v>Wykonanie 2014 r.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wsk.podat_18!$B$5:$C$5</c:f>
              <c:strCache>
                <c:ptCount val="2"/>
                <c:pt idx="0">
                  <c:v>dochody podatkowe Miasta wg Rb-PDP</c:v>
                </c:pt>
                <c:pt idx="1">
                  <c:v>D</c:v>
                </c:pt>
              </c:strCache>
            </c:strRef>
          </c:cat>
          <c:val>
            <c:numRef>
              <c:f>wsk.podat_18!$F$5</c:f>
              <c:numCache>
                <c:formatCode>#,##0.00</c:formatCode>
                <c:ptCount val="1"/>
                <c:pt idx="0">
                  <c:v>5598375.7800000003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62-4015-A784-EA6495C8336E}"/>
            </c:ext>
          </c:extLst>
        </c:ser>
        <c:ser>
          <c:idx val="3"/>
          <c:order val="3"/>
          <c:tx>
            <c:strRef>
              <c:f>wsk.podat_18!$G$3</c:f>
              <c:strCache>
                <c:ptCount val="1"/>
                <c:pt idx="0">
                  <c:v>Wykonanie 2015 r.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wsk.podat_18!$B$5:$C$5</c:f>
              <c:strCache>
                <c:ptCount val="2"/>
                <c:pt idx="0">
                  <c:v>dochody podatkowe Miasta wg Rb-PDP</c:v>
                </c:pt>
                <c:pt idx="1">
                  <c:v>D</c:v>
                </c:pt>
              </c:strCache>
            </c:strRef>
          </c:cat>
          <c:val>
            <c:numRef>
              <c:f>wsk.podat_18!$G$5</c:f>
              <c:numCache>
                <c:formatCode>#,##0.00</c:formatCode>
                <c:ptCount val="1"/>
                <c:pt idx="0">
                  <c:v>6028286.7199999997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62-4015-A784-EA6495C8336E}"/>
            </c:ext>
          </c:extLst>
        </c:ser>
        <c:ser>
          <c:idx val="4"/>
          <c:order val="4"/>
          <c:tx>
            <c:strRef>
              <c:f>wsk.podat_18!$H$3</c:f>
              <c:strCache>
                <c:ptCount val="1"/>
                <c:pt idx="0">
                  <c:v>Wykonanie 2016 r.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wsk.podat_18!$B$5:$C$5</c:f>
              <c:strCache>
                <c:ptCount val="2"/>
                <c:pt idx="0">
                  <c:v>dochody podatkowe Miasta wg Rb-PDP</c:v>
                </c:pt>
                <c:pt idx="1">
                  <c:v>D</c:v>
                </c:pt>
              </c:strCache>
            </c:strRef>
          </c:cat>
          <c:val>
            <c:numRef>
              <c:f>wsk.podat_18!$H$5</c:f>
              <c:numCache>
                <c:formatCode>#,##0.00</c:formatCode>
                <c:ptCount val="1"/>
                <c:pt idx="0">
                  <c:v>5711049.7800000003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62-4015-A784-EA6495C8336E}"/>
            </c:ext>
          </c:extLst>
        </c:ser>
        <c:ser>
          <c:idx val="5"/>
          <c:order val="5"/>
          <c:tx>
            <c:strRef>
              <c:f>wsk.podat_18!$I$3</c:f>
              <c:strCache>
                <c:ptCount val="1"/>
                <c:pt idx="0">
                  <c:v>Wykonanie 2017 r.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wsk.podat_18!$B$5:$C$5</c:f>
              <c:strCache>
                <c:ptCount val="2"/>
                <c:pt idx="0">
                  <c:v>dochody podatkowe Miasta wg Rb-PDP</c:v>
                </c:pt>
                <c:pt idx="1">
                  <c:v>D</c:v>
                </c:pt>
              </c:strCache>
            </c:strRef>
          </c:cat>
          <c:val>
            <c:numRef>
              <c:f>wsk.podat_18!$I$5</c:f>
              <c:numCache>
                <c:formatCode>#,##0.00</c:formatCode>
                <c:ptCount val="1"/>
                <c:pt idx="0">
                  <c:v>6021937.7400000002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62-4015-A784-EA6495C8336E}"/>
            </c:ext>
          </c:extLst>
        </c:ser>
        <c:ser>
          <c:idx val="6"/>
          <c:order val="6"/>
          <c:tx>
            <c:strRef>
              <c:f>wsk.podat_18!$J$3</c:f>
              <c:strCache>
                <c:ptCount val="1"/>
                <c:pt idx="0">
                  <c:v>Wykonanie 2018 r.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wsk.podat_18!$J$5</c:f>
              <c:numCache>
                <c:formatCode>#,##0.00</c:formatCode>
                <c:ptCount val="1"/>
                <c:pt idx="0">
                  <c:v>6531254.5800000001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62-4015-A784-EA6495C83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48266664"/>
        <c:axId val="348267056"/>
        <c:axId val="0"/>
      </c:bar3DChart>
      <c:catAx>
        <c:axId val="34826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267056"/>
        <c:crosses val="autoZero"/>
        <c:auto val="1"/>
        <c:lblAlgn val="ctr"/>
        <c:lblOffset val="100"/>
        <c:noMultiLvlLbl val="0"/>
      </c:catAx>
      <c:valAx>
        <c:axId val="34826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266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wsk.podat_18!$B$7</c:f>
              <c:strCache>
                <c:ptCount val="1"/>
                <c:pt idx="0">
                  <c:v>wskaźnik doch.podat  w Mieście do liczby mieszkańców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wsk.podat_18!$D$3:$J$3</c:f>
              <c:strCache>
                <c:ptCount val="7"/>
                <c:pt idx="0">
                  <c:v>Wykonanie 2012 r.</c:v>
                </c:pt>
                <c:pt idx="1">
                  <c:v>Wykonanie 2013 r.</c:v>
                </c:pt>
                <c:pt idx="2">
                  <c:v>Wykonanie 2014 r.</c:v>
                </c:pt>
                <c:pt idx="3">
                  <c:v>Wykonanie 2015 r.</c:v>
                </c:pt>
                <c:pt idx="4">
                  <c:v>Wykonanie 2016 r.</c:v>
                </c:pt>
                <c:pt idx="5">
                  <c:v>Wykonanie 2017 r.</c:v>
                </c:pt>
                <c:pt idx="6">
                  <c:v>Wykonanie 2018 r.</c:v>
                </c:pt>
              </c:strCache>
            </c:strRef>
          </c:cat>
          <c:val>
            <c:numRef>
              <c:f>wsk.podat_18!$D$7:$I$7</c:f>
              <c:numCache>
                <c:formatCode>General</c:formatCode>
                <c:ptCount val="6"/>
                <c:pt idx="0">
                  <c:v>892.75</c:v>
                </c:pt>
                <c:pt idx="1">
                  <c:v>938.01</c:v>
                </c:pt>
                <c:pt idx="2">
                  <c:v>992.62</c:v>
                </c:pt>
                <c:pt idx="3" formatCode="#,##0.00">
                  <c:v>1079.76</c:v>
                </c:pt>
                <c:pt idx="4" formatCode="#,##0.00">
                  <c:v>1030.32</c:v>
                </c:pt>
                <c:pt idx="5" formatCode="#,##0.00">
                  <c:v>1100.5003179824562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0-4F47-A043-5A4D76D28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1975624"/>
        <c:axId val="691977264"/>
      </c:areaChart>
      <c:barChart>
        <c:barDir val="col"/>
        <c:grouping val="clustered"/>
        <c:varyColors val="0"/>
        <c:ser>
          <c:idx val="1"/>
          <c:order val="1"/>
          <c:tx>
            <c:strRef>
              <c:f>wsk.podat_18!$B$9</c:f>
              <c:strCache>
                <c:ptCount val="1"/>
                <c:pt idx="0">
                  <c:v>wskaźnik doch.podat w kraju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cat>
            <c:numRef>
              <c:f>wsk.podat_18!$D$4:$I$4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wsk.podat_18!$D$9:$I$9</c:f>
              <c:numCache>
                <c:formatCode>#,##0.00</c:formatCode>
                <c:ptCount val="6"/>
                <c:pt idx="0">
                  <c:v>1358.98</c:v>
                </c:pt>
                <c:pt idx="1">
                  <c:v>1435.18</c:v>
                </c:pt>
                <c:pt idx="2">
                  <c:v>1514.27</c:v>
                </c:pt>
                <c:pt idx="3">
                  <c:v>1596.67</c:v>
                </c:pt>
                <c:pt idx="4">
                  <c:v>1668.68</c:v>
                </c:pt>
                <c:pt idx="5" formatCode="General">
                  <c:v>1790.33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F0-4F47-A043-5A4D76D28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91975624"/>
        <c:axId val="691977264"/>
      </c:barChart>
      <c:catAx>
        <c:axId val="69197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1977264"/>
        <c:crosses val="autoZero"/>
        <c:auto val="1"/>
        <c:lblAlgn val="ctr"/>
        <c:lblOffset val="100"/>
        <c:noMultiLvlLbl val="0"/>
      </c:catAx>
      <c:valAx>
        <c:axId val="69197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197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B48E8-1BD7-411A-B21C-6071DF948F21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AB438-426D-4620-86A3-D9DA15B142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157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22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412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98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169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06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9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13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2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39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81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6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B77D0-573F-489D-A579-945BA608BA09}" type="datetimeFigureOut">
              <a:rPr lang="pl-PL" smtClean="0"/>
              <a:t>17.06.2019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60A02-0242-4509-ACC7-B1687A4E9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99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r>
              <a:rPr lang="pl-PL" sz="4400" b="1" dirty="0">
                <a:latin typeface="Palatino Linotype" panose="02040502050505030304" pitchFamily="18" charset="0"/>
              </a:rPr>
              <a:t>Wykonanie budżetu  Miasta  Sejny w 2018 roku</a:t>
            </a:r>
          </a:p>
        </p:txBody>
      </p:sp>
      <p:pic>
        <p:nvPicPr>
          <p:cNvPr id="4" name="Obraz 3" descr="http://www.polskawliczbach.pl/static/herby/herb_sejny_200901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205" y="1168400"/>
            <a:ext cx="1961590" cy="2433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78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Kształtowanie się dochodów podatkowych Miasta w kolejnych latach   </a:t>
            </a:r>
            <a:r>
              <a:rPr lang="pl-PL" sz="28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(poprawa ściągalności punktem planu naprawczego )</a:t>
            </a:r>
            <a:endParaRPr lang="pl-PL" sz="28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685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Kształtowanie się wskaźnika dochodów podatkowych na mieszkańca w kraju i </a:t>
            </a:r>
            <a:r>
              <a:rPr lang="pl-PL" sz="400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naszym Mieście </a:t>
            </a:r>
            <a:endParaRPr lang="pl-PL" sz="4000" dirty="0"/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9428A9EE-A91B-484D-BD88-D0D8A4F5A6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56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Miasta – subwencja (stanowi 32% dochodów ogółem)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5004547"/>
          </a:xfrm>
        </p:spPr>
        <p:txBody>
          <a:bodyPr>
            <a:normAutofit/>
          </a:bodyPr>
          <a:lstStyle/>
          <a:p>
            <a:r>
              <a:rPr lang="pl-PL" sz="2400" i="1" dirty="0"/>
              <a:t>Subwencja – to bezzwrotne środki należne Miastu z budżetu państwa, otrzymywane z Ministerstwa Finansów na określone cele np. subwencja oświatowa na funkcjonowanie szkół i przedszkoli 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116746"/>
              </p:ext>
            </p:extLst>
          </p:nvPr>
        </p:nvGraphicFramePr>
        <p:xfrm>
          <a:off x="1179443" y="2487164"/>
          <a:ext cx="10515600" cy="350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770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Miasta – dotacje celowe (26% dochodów ogółem) 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i="1" dirty="0"/>
              <a:t>Dotacje, to środki , które Miasto otrzymuje z budżetu państwa za pośrednictwem Wojewody lub innych instytucji. Dotacje mają ściśle określone przeznaczenie i można je wydać tylko na wskazany cel, nie można nimi dowolnie dysponować. Z otrzymanych dotacji trzeba się rozliczyć a niewykorzystana kwota musi być zwrócona. 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0000000-0008-0000-08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309437"/>
              </p:ext>
            </p:extLst>
          </p:nvPr>
        </p:nvGraphicFramePr>
        <p:xfrm>
          <a:off x="1245705" y="3559175"/>
          <a:ext cx="10257182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9216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Realizacja wydatków w Mieście Sejny  w ostatnich latach.</a:t>
            </a:r>
            <a:br>
              <a:rPr lang="pl-PL" sz="24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24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Miasta, są to środki publiczne przeznaczane na realizację zadań określonych w ustawach m.in. na zadania własne gminy, zadania z zakresu administracji rządowej i inne zlecone gminie oraz przejęte przez gminę.</a:t>
            </a:r>
            <a:endParaRPr lang="pl-PL" sz="40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936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ogółem w 2018 roku wg działów wydatkowania.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722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w poszczególnych działach na przestrzeni lat :</a:t>
            </a:r>
            <a:b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dirty="0"/>
              <a:t>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0B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20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Rozliczenie zgromadzonych dochodów i poniesionych wydatków na ochronę środowiska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1573306"/>
            <a:ext cx="1999129" cy="1532964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8059A2-AEC9-4831-9B15-6CC6FC3149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474582"/>
              </p:ext>
            </p:extLst>
          </p:nvPr>
        </p:nvGraphicFramePr>
        <p:xfrm>
          <a:off x="2425148" y="1825624"/>
          <a:ext cx="8928650" cy="4351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6029">
                  <a:extLst>
                    <a:ext uri="{9D8B030D-6E8A-4147-A177-3AD203B41FA5}">
                      <a16:colId xmlns:a16="http://schemas.microsoft.com/office/drawing/2014/main" val="2304665415"/>
                    </a:ext>
                  </a:extLst>
                </a:gridCol>
                <a:gridCol w="1397149">
                  <a:extLst>
                    <a:ext uri="{9D8B030D-6E8A-4147-A177-3AD203B41FA5}">
                      <a16:colId xmlns:a16="http://schemas.microsoft.com/office/drawing/2014/main" val="409963263"/>
                    </a:ext>
                  </a:extLst>
                </a:gridCol>
                <a:gridCol w="1397149">
                  <a:extLst>
                    <a:ext uri="{9D8B030D-6E8A-4147-A177-3AD203B41FA5}">
                      <a16:colId xmlns:a16="http://schemas.microsoft.com/office/drawing/2014/main" val="917120508"/>
                    </a:ext>
                  </a:extLst>
                </a:gridCol>
                <a:gridCol w="1986570">
                  <a:extLst>
                    <a:ext uri="{9D8B030D-6E8A-4147-A177-3AD203B41FA5}">
                      <a16:colId xmlns:a16="http://schemas.microsoft.com/office/drawing/2014/main" val="1605843439"/>
                    </a:ext>
                  </a:extLst>
                </a:gridCol>
                <a:gridCol w="1724604">
                  <a:extLst>
                    <a:ext uri="{9D8B030D-6E8A-4147-A177-3AD203B41FA5}">
                      <a16:colId xmlns:a16="http://schemas.microsoft.com/office/drawing/2014/main" val="4142143270"/>
                    </a:ext>
                  </a:extLst>
                </a:gridCol>
                <a:gridCol w="1397149">
                  <a:extLst>
                    <a:ext uri="{9D8B030D-6E8A-4147-A177-3AD203B41FA5}">
                      <a16:colId xmlns:a16="http://schemas.microsoft.com/office/drawing/2014/main" val="2711026973"/>
                    </a:ext>
                  </a:extLst>
                </a:gridCol>
              </a:tblGrid>
              <a:tr h="1548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2018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942304"/>
                  </a:ext>
                </a:extLst>
              </a:tr>
              <a:tr h="3097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Dział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Rozdział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Par.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Plan po zmianach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Wykonanie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3013263"/>
                  </a:ext>
                </a:extLst>
              </a:tr>
              <a:tr h="15485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z tytułu opłat za korzystanie ze środowiska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299752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90019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0690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40 500,00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40 263,64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99,42%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343225"/>
                  </a:ext>
                </a:extLst>
              </a:tr>
              <a:tr h="16259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</a:rPr>
                        <a:t>OGÓŁEM DOCHODY</a:t>
                      </a:r>
                      <a:endParaRPr lang="pl-PL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40 500,00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40 263,64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</a:rPr>
                        <a:t>99,42%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1601189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2366701"/>
                  </a:ext>
                </a:extLst>
              </a:tr>
              <a:tr h="3097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Dział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Rozdział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Par.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Plan po zmianach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Wykonanie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6063219"/>
                  </a:ext>
                </a:extLst>
              </a:tr>
              <a:tr h="15485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ochrona środowiska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438348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90003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4210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8 600,00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8 588,48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99,87%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4508456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90003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4300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199 200,00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10 036,00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5,04%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4493420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razem rozdział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207 800,00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18 624,48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8,96%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3109225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90004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4210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1 000,00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459,00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45,90%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3764023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90004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4300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23 000,00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2 140,00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9,30%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6470399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razem rozdział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24 000,00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2 599,00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10,83%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6966278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90095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4260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13 000,00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521,52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4,01%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640968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90095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4300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98 000,00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25 888,80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26,42%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7961045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90019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4430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17 000,00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7 042,80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41,43%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953468"/>
                  </a:ext>
                </a:extLst>
              </a:tr>
              <a:tr h="1548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90019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4480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200,00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150,00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75,00%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2426789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razem rozdział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128 200,00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33 603,12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26,21%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5550772"/>
                  </a:ext>
                </a:extLst>
              </a:tr>
              <a:tr h="16259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</a:rPr>
                        <a:t>OGÓŁEM  WYDATKI </a:t>
                      </a:r>
                      <a:endParaRPr lang="pl-PL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360 000,00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54 826,60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15,23%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7075365"/>
                  </a:ext>
                </a:extLst>
              </a:tr>
              <a:tr h="1548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783691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uzyskane dochody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40 263,64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8665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700" u="none" strike="noStrike">
                          <a:effectLst/>
                        </a:rPr>
                        <a:t>niewykonane wydatki roku 2017</a:t>
                      </a:r>
                      <a:endParaRPr lang="pl-PL" sz="7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10 315,42</a:t>
                      </a:r>
                      <a:endParaRPr lang="pl-PL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466639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700" u="none" strike="noStrike">
                          <a:effectLst/>
                        </a:rPr>
                        <a:t>razem do wydatkowania w 2018 r</a:t>
                      </a:r>
                      <a:endParaRPr lang="pl-PL" sz="7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50 579,06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490408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wykonane wydatki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54 826,60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775709"/>
                  </a:ext>
                </a:extLst>
              </a:tr>
              <a:tr h="154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środki Miasta 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14 562,96</a:t>
                      </a:r>
                      <a:endParaRPr lang="pl-PL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34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99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7534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Rozliczenie zgromadzonych dochodów i poniesionych wydatków na odbiór i zagospodarowanie odpadów komunalnych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088" y="1242359"/>
            <a:ext cx="2867212" cy="1999129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F56AC1-5788-4387-A9DE-61D39D4D57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043039"/>
              </p:ext>
            </p:extLst>
          </p:nvPr>
        </p:nvGraphicFramePr>
        <p:xfrm>
          <a:off x="954157" y="1364975"/>
          <a:ext cx="7976930" cy="4811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6286">
                  <a:extLst>
                    <a:ext uri="{9D8B030D-6E8A-4147-A177-3AD203B41FA5}">
                      <a16:colId xmlns:a16="http://schemas.microsoft.com/office/drawing/2014/main" val="276303233"/>
                    </a:ext>
                  </a:extLst>
                </a:gridCol>
                <a:gridCol w="1152365">
                  <a:extLst>
                    <a:ext uri="{9D8B030D-6E8A-4147-A177-3AD203B41FA5}">
                      <a16:colId xmlns:a16="http://schemas.microsoft.com/office/drawing/2014/main" val="383359752"/>
                    </a:ext>
                  </a:extLst>
                </a:gridCol>
                <a:gridCol w="1101148">
                  <a:extLst>
                    <a:ext uri="{9D8B030D-6E8A-4147-A177-3AD203B41FA5}">
                      <a16:colId xmlns:a16="http://schemas.microsoft.com/office/drawing/2014/main" val="1963206930"/>
                    </a:ext>
                  </a:extLst>
                </a:gridCol>
                <a:gridCol w="1747754">
                  <a:extLst>
                    <a:ext uri="{9D8B030D-6E8A-4147-A177-3AD203B41FA5}">
                      <a16:colId xmlns:a16="http://schemas.microsoft.com/office/drawing/2014/main" val="3646390097"/>
                    </a:ext>
                  </a:extLst>
                </a:gridCol>
                <a:gridCol w="1517282">
                  <a:extLst>
                    <a:ext uri="{9D8B030D-6E8A-4147-A177-3AD203B41FA5}">
                      <a16:colId xmlns:a16="http://schemas.microsoft.com/office/drawing/2014/main" val="252377980"/>
                    </a:ext>
                  </a:extLst>
                </a:gridCol>
                <a:gridCol w="1562095">
                  <a:extLst>
                    <a:ext uri="{9D8B030D-6E8A-4147-A177-3AD203B41FA5}">
                      <a16:colId xmlns:a16="http://schemas.microsoft.com/office/drawing/2014/main" val="244542433"/>
                    </a:ext>
                  </a:extLst>
                </a:gridCol>
              </a:tblGrid>
              <a:tr h="32557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Dział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Rozdział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Par.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Plan po zmianach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Wykonanie 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8749852"/>
                  </a:ext>
                </a:extLst>
              </a:tr>
              <a:tr h="23604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dochody z tytułu opłat za gospodarowanie odpadami komunalnymi 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687564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0490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660 000,00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633 363,09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95,96%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2043861"/>
                  </a:ext>
                </a:extLst>
              </a:tr>
              <a:tr h="16278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OGÓŁEM DOCHODY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660 000,00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633 363,09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95,96%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562144"/>
                  </a:ext>
                </a:extLst>
              </a:tr>
              <a:tr h="325574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5832664"/>
                  </a:ext>
                </a:extLst>
              </a:tr>
              <a:tr h="28650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Dział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Rozdział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Par.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Plan po zmianach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Wykonanie 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1879259"/>
                  </a:ext>
                </a:extLst>
              </a:tr>
              <a:tr h="16278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wydatki na gospodarowanie odpadami komunalnymi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937070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</a:rPr>
                        <a:t>900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4010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46 800,00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46 701,56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99,79%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7694752"/>
                  </a:ext>
                </a:extLst>
              </a:tr>
              <a:tr h="170927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4040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3 420,00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3 417,10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99,92%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3137150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4110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8 600,00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8 531,41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99,20%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1059622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4120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600,00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571,48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95,25%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3920844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4170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#DZIEL/0!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0920149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4210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600,00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560,70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264,95%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5350502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4300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725 707,00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705 814,17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97,26%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7110847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4430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88,84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88,84%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7796323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4440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1 186,00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1 185,66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99,97%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9029117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4600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3 200,00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0,00%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4281577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4610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#DZIEL/0!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3391645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90002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4700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1 000,00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782,00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78,20%</a:t>
                      </a:r>
                      <a:endParaRPr lang="pl-PL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5022803"/>
                  </a:ext>
                </a:extLst>
              </a:tr>
              <a:tr h="17906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razem rozdział 9002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791 213,00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767 652,92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97,02%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1570703"/>
                  </a:ext>
                </a:extLst>
              </a:tr>
              <a:tr h="26046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OGÓŁEM  WYDATKI 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791 213,00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767 652,92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97,02%</a:t>
                      </a:r>
                      <a:endParaRPr lang="pl-PL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408835"/>
                  </a:ext>
                </a:extLst>
              </a:tr>
              <a:tr h="18720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 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690035"/>
                  </a:ext>
                </a:extLst>
              </a:tr>
              <a:tr h="17092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uzyskane dochody z opłat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633 363,09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969434"/>
                  </a:ext>
                </a:extLst>
              </a:tr>
              <a:tr h="17092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wykonane wydatki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767 652,92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061112"/>
                  </a:ext>
                </a:extLst>
              </a:tr>
              <a:tr h="20348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środki własne Miasta</a:t>
                      </a:r>
                      <a:endParaRPr lang="pl-PL" sz="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134 289,83</a:t>
                      </a:r>
                      <a:endParaRPr lang="pl-PL" sz="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147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12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346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7030A0"/>
                </a:solidFill>
              </a:rPr>
              <a:t>Rozliczenie zgromadzonych dochodów z tytułu zezwoleń na sprzedaż alkoholu i poniesionych wydatków na przeciwdziałanie narkomanii, profilaktykę i rozwiązywanie problemów alkoholowych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77" y="1277462"/>
            <a:ext cx="1645023" cy="1438835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3A61E26-17BA-4B96-A75D-D00A1BCF3B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88184"/>
              </p:ext>
            </p:extLst>
          </p:nvPr>
        </p:nvGraphicFramePr>
        <p:xfrm>
          <a:off x="954157" y="1277463"/>
          <a:ext cx="8754619" cy="48995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4372">
                  <a:extLst>
                    <a:ext uri="{9D8B030D-6E8A-4147-A177-3AD203B41FA5}">
                      <a16:colId xmlns:a16="http://schemas.microsoft.com/office/drawing/2014/main" val="2010835326"/>
                    </a:ext>
                  </a:extLst>
                </a:gridCol>
                <a:gridCol w="1591749">
                  <a:extLst>
                    <a:ext uri="{9D8B030D-6E8A-4147-A177-3AD203B41FA5}">
                      <a16:colId xmlns:a16="http://schemas.microsoft.com/office/drawing/2014/main" val="225605031"/>
                    </a:ext>
                  </a:extLst>
                </a:gridCol>
                <a:gridCol w="1284568">
                  <a:extLst>
                    <a:ext uri="{9D8B030D-6E8A-4147-A177-3AD203B41FA5}">
                      <a16:colId xmlns:a16="http://schemas.microsoft.com/office/drawing/2014/main" val="64145043"/>
                    </a:ext>
                  </a:extLst>
                </a:gridCol>
                <a:gridCol w="1822133">
                  <a:extLst>
                    <a:ext uri="{9D8B030D-6E8A-4147-A177-3AD203B41FA5}">
                      <a16:colId xmlns:a16="http://schemas.microsoft.com/office/drawing/2014/main" val="1063749988"/>
                    </a:ext>
                  </a:extLst>
                </a:gridCol>
                <a:gridCol w="1731375">
                  <a:extLst>
                    <a:ext uri="{9D8B030D-6E8A-4147-A177-3AD203B41FA5}">
                      <a16:colId xmlns:a16="http://schemas.microsoft.com/office/drawing/2014/main" val="1397564074"/>
                    </a:ext>
                  </a:extLst>
                </a:gridCol>
                <a:gridCol w="1340422">
                  <a:extLst>
                    <a:ext uri="{9D8B030D-6E8A-4147-A177-3AD203B41FA5}">
                      <a16:colId xmlns:a16="http://schemas.microsoft.com/office/drawing/2014/main" val="2526638798"/>
                    </a:ext>
                  </a:extLst>
                </a:gridCol>
              </a:tblGrid>
              <a:tr h="25106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Dział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Rozdział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Par.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Plan po zmianach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Wykonanie 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5752656"/>
                  </a:ext>
                </a:extLst>
              </a:tr>
              <a:tr h="18202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z tytułu zezwoleń na sprzedaż alkoholu</a:t>
                      </a:r>
                      <a:endParaRPr lang="pl-PL" sz="7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444351"/>
                  </a:ext>
                </a:extLst>
              </a:tr>
              <a:tr h="1820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756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75618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0480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281 400,00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281 400,47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100,00%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7049437"/>
                  </a:ext>
                </a:extLst>
              </a:tr>
              <a:tr h="13180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700" u="none" strike="noStrike">
                          <a:effectLst/>
                        </a:rPr>
                        <a:t>OGÓŁEM DOCHODY</a:t>
                      </a:r>
                      <a:endParaRPr lang="pl-PL" sz="7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281 400,00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281 400,47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100,00%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5337983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33534133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Dział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Rozdział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Par.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Plan po zmianach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Wykonanie 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1087022"/>
                  </a:ext>
                </a:extLst>
              </a:tr>
              <a:tr h="12553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przeciwdziałanie narkomanii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053539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85153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2360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6 000,00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3 923,90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65,40%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6446000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85153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4210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0,00%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1718541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85153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4300</a:t>
                      </a:r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15 747,00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8 400,00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53,34%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384188"/>
                  </a:ext>
                </a:extLst>
              </a:tr>
              <a:tr h="1255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razem rozdział 85153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u="none" strike="noStrike">
                          <a:effectLst/>
                        </a:rPr>
                        <a:t>22 747,00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600" u="none" strike="noStrike">
                          <a:effectLst/>
                        </a:rPr>
                        <a:t>12 323,90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54,18%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4072582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7415030"/>
                  </a:ext>
                </a:extLst>
              </a:tr>
              <a:tr h="13808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profilaktyka i rozwiązywanie problemów alkoholowych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665930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2360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94 100,00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87 200,00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92,67%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1462010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4010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7 200,00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90,00%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9764125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4110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2 500,00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1 265,08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50,60%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16100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4120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1 000,00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181,26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18,13%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723046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4170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41 000,00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37 564,45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91,62%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1773084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4190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8 720,00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7 792,78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89,37%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761420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4210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53 880,00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6 067,70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11,26%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2476254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4220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1 000,00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277,31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27,73%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8859033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4260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1 772,78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88,64%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1535915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4270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10 600,00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9 490,32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89,53%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2281258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4300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53 300,00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25 555,74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47,95%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9484192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4360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1 000,00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246,00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24,60%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1477154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4430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0,00%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3257517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4610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4 700,00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2 981,84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63,44%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1399755"/>
                  </a:ext>
                </a:extLst>
              </a:tr>
              <a:tr h="1255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85154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4700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400,00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379,00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94,75%</a:t>
                      </a:r>
                      <a:endParaRPr lang="pl-PL" sz="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2345788"/>
                  </a:ext>
                </a:extLst>
              </a:tr>
              <a:tr h="1255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razem rozdział 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282 400,00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187 974,26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66,56%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9654965"/>
                  </a:ext>
                </a:extLst>
              </a:tr>
              <a:tr h="13180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700" u="none" strike="noStrike">
                          <a:effectLst/>
                        </a:rPr>
                        <a:t>OGÓŁEM  WYDATKI </a:t>
                      </a:r>
                      <a:endParaRPr lang="pl-PL" sz="7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305 147,00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200 298,16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65,64%</a:t>
                      </a:r>
                      <a:endParaRPr lang="pl-PL" sz="7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45710"/>
                  </a:ext>
                </a:extLst>
              </a:tr>
              <a:tr h="13180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 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225132"/>
                  </a:ext>
                </a:extLst>
              </a:tr>
              <a:tr h="1104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uzyskane dochody z zezwoleń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281 400,47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338815"/>
                  </a:ext>
                </a:extLst>
              </a:tr>
              <a:tr h="1255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500" u="none" strike="noStrike">
                          <a:effectLst/>
                        </a:rPr>
                        <a:t>niewykonane wydatki roku 2017</a:t>
                      </a:r>
                      <a:endParaRPr lang="pl-PL" sz="5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23 746,96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01459"/>
                  </a:ext>
                </a:extLst>
              </a:tr>
              <a:tr h="1255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500" u="none" strike="noStrike">
                          <a:effectLst/>
                        </a:rPr>
                        <a:t>razem do wydatkowania w 2018 r</a:t>
                      </a:r>
                      <a:endParaRPr lang="pl-PL" sz="5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305 147,43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380231"/>
                  </a:ext>
                </a:extLst>
              </a:tr>
              <a:tr h="1255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wykonane wydatki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200 298,16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57291"/>
                  </a:ext>
                </a:extLst>
              </a:tr>
              <a:tr h="1255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>
                          <a:effectLst/>
                        </a:rPr>
                        <a:t>środki do przyjęcia w 2019</a:t>
                      </a:r>
                      <a:endParaRPr lang="pl-PL" sz="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600" u="none" strike="noStrike" dirty="0">
                          <a:effectLst/>
                        </a:rPr>
                        <a:t>104 849,27</a:t>
                      </a:r>
                      <a:endParaRPr lang="pl-PL" sz="6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798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25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9942" y="270996"/>
            <a:ext cx="10515600" cy="1325563"/>
          </a:xfrm>
        </p:spPr>
        <p:txBody>
          <a:bodyPr/>
          <a:lstStyle/>
          <a:p>
            <a:r>
              <a:rPr lang="pl-PL" dirty="0">
                <a:latin typeface="DYMO Symbols" panose="020B0604020202020204" pitchFamily="34" charset="0"/>
                <a:cs typeface="DYMO Symbols" panose="020B0604020202020204" pitchFamily="34" charset="0"/>
              </a:rPr>
              <a:t>Wykonanie budżetu w 2018 roku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88" y="1825625"/>
            <a:ext cx="3899647" cy="4351338"/>
          </a:xfrm>
        </p:spPr>
      </p:pic>
      <p:sp>
        <p:nvSpPr>
          <p:cNvPr id="6" name="pole tekstowe 5"/>
          <p:cNvSpPr txBox="1"/>
          <p:nvPr/>
        </p:nvSpPr>
        <p:spPr>
          <a:xfrm>
            <a:off x="1253681" y="1825625"/>
            <a:ext cx="28642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Dochody</a:t>
            </a:r>
          </a:p>
          <a:p>
            <a:r>
              <a:rPr lang="pl-PL" dirty="0"/>
              <a:t>2018 – 22.918.522,03 PLN</a:t>
            </a:r>
          </a:p>
          <a:p>
            <a:r>
              <a:rPr lang="pl-PL" sz="1400" dirty="0"/>
              <a:t>2017 – 22.658.099,51 PLN</a:t>
            </a:r>
          </a:p>
          <a:p>
            <a:r>
              <a:rPr lang="pl-PL" sz="1400" dirty="0"/>
              <a:t>2016 - 20.143.093,96 PLN</a:t>
            </a:r>
          </a:p>
          <a:p>
            <a:r>
              <a:rPr lang="pl-PL" sz="1400" dirty="0"/>
              <a:t>tj. 98,85</a:t>
            </a:r>
            <a:r>
              <a:rPr lang="pl-PL" dirty="0"/>
              <a:t>% planu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41294" y="4001294"/>
            <a:ext cx="2689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Przychody</a:t>
            </a:r>
            <a:r>
              <a:rPr lang="pl-PL" dirty="0"/>
              <a:t> </a:t>
            </a:r>
            <a:r>
              <a:rPr lang="pl-PL" sz="1400" dirty="0"/>
              <a:t>(wolne środki)</a:t>
            </a:r>
          </a:p>
          <a:p>
            <a:r>
              <a:rPr lang="pl-PL" sz="1600" dirty="0"/>
              <a:t>2018 – 1.375.506,59 </a:t>
            </a:r>
            <a:r>
              <a:rPr lang="pl-PL" sz="1400" dirty="0"/>
              <a:t>PLN</a:t>
            </a:r>
          </a:p>
          <a:p>
            <a:r>
              <a:rPr lang="pl-PL" sz="1400" dirty="0"/>
              <a:t>2017 – 977.753,26 PLN </a:t>
            </a:r>
          </a:p>
          <a:p>
            <a:r>
              <a:rPr lang="pl-PL" sz="1400" dirty="0"/>
              <a:t>2016 - 865.111,85 PLN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947212" y="1990165"/>
            <a:ext cx="26309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Wydatki</a:t>
            </a:r>
          </a:p>
          <a:p>
            <a:r>
              <a:rPr lang="pl-PL" dirty="0"/>
              <a:t>2018 – 21.798.638,64 PLN </a:t>
            </a:r>
          </a:p>
          <a:p>
            <a:r>
              <a:rPr lang="pl-PL" sz="1400" dirty="0"/>
              <a:t>2017 – 20.832.788,18 PLN </a:t>
            </a:r>
          </a:p>
          <a:p>
            <a:r>
              <a:rPr lang="pl-PL" sz="1400" dirty="0"/>
              <a:t>2016 - 18.674.403,55 PLN</a:t>
            </a:r>
          </a:p>
          <a:p>
            <a:r>
              <a:rPr lang="pl-PL" dirty="0"/>
              <a:t>tj. 93,00 % planu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947212" y="4001294"/>
            <a:ext cx="252804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Rozchody</a:t>
            </a:r>
            <a:r>
              <a:rPr lang="pl-PL" dirty="0"/>
              <a:t> </a:t>
            </a:r>
            <a:r>
              <a:rPr lang="pl-PL" sz="1400" dirty="0"/>
              <a:t>(spłaty kredytów)</a:t>
            </a:r>
          </a:p>
          <a:p>
            <a:r>
              <a:rPr lang="pl-PL" sz="1600" dirty="0"/>
              <a:t>2018 – 1.325.269,00 </a:t>
            </a:r>
            <a:r>
              <a:rPr lang="pl-PL" sz="1400" dirty="0"/>
              <a:t>PLN </a:t>
            </a:r>
          </a:p>
          <a:p>
            <a:r>
              <a:rPr lang="pl-PL" sz="1400" dirty="0"/>
              <a:t>2017 – 1.427.558,00 PLN</a:t>
            </a:r>
          </a:p>
          <a:p>
            <a:r>
              <a:rPr lang="pl-PL" sz="1400" dirty="0"/>
              <a:t>2016 - 1.356.052,00 PLN</a:t>
            </a:r>
          </a:p>
        </p:txBody>
      </p:sp>
    </p:spTree>
    <p:extLst>
      <p:ext uri="{BB962C8B-B14F-4D97-AF65-F5344CB8AC3E}">
        <p14:creationId xmlns:p14="http://schemas.microsoft.com/office/powerpoint/2010/main" val="197655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Dotacje </a:t>
            </a:r>
            <a:br>
              <a:rPr lang="pl-PL" sz="24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24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z budżetu Miasta na rzecz różnych jednostek organizacyjnych oraz osób prawnych </a:t>
            </a:r>
            <a:endParaRPr lang="pl-PL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AutoShape 2" descr="Znalezione obrazy dla zapytania dzielenie siÄ pieniÄdz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0" name="Picture 4" descr="Znalezione obrazy dla zapytania dzielenie siÄ pieniÄdz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365125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675DF389-AC52-4DD2-8A06-125BB900AF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136778"/>
              </p:ext>
            </p:extLst>
          </p:nvPr>
        </p:nvGraphicFramePr>
        <p:xfrm>
          <a:off x="838201" y="1779435"/>
          <a:ext cx="8347075" cy="43513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7502">
                  <a:extLst>
                    <a:ext uri="{9D8B030D-6E8A-4147-A177-3AD203B41FA5}">
                      <a16:colId xmlns:a16="http://schemas.microsoft.com/office/drawing/2014/main" val="1493524616"/>
                    </a:ext>
                  </a:extLst>
                </a:gridCol>
                <a:gridCol w="550239">
                  <a:extLst>
                    <a:ext uri="{9D8B030D-6E8A-4147-A177-3AD203B41FA5}">
                      <a16:colId xmlns:a16="http://schemas.microsoft.com/office/drawing/2014/main" val="3706056063"/>
                    </a:ext>
                  </a:extLst>
                </a:gridCol>
                <a:gridCol w="618569">
                  <a:extLst>
                    <a:ext uri="{9D8B030D-6E8A-4147-A177-3AD203B41FA5}">
                      <a16:colId xmlns:a16="http://schemas.microsoft.com/office/drawing/2014/main" val="3038407649"/>
                    </a:ext>
                  </a:extLst>
                </a:gridCol>
                <a:gridCol w="1913247">
                  <a:extLst>
                    <a:ext uri="{9D8B030D-6E8A-4147-A177-3AD203B41FA5}">
                      <a16:colId xmlns:a16="http://schemas.microsoft.com/office/drawing/2014/main" val="129824269"/>
                    </a:ext>
                  </a:extLst>
                </a:gridCol>
                <a:gridCol w="906274">
                  <a:extLst>
                    <a:ext uri="{9D8B030D-6E8A-4147-A177-3AD203B41FA5}">
                      <a16:colId xmlns:a16="http://schemas.microsoft.com/office/drawing/2014/main" val="1243114858"/>
                    </a:ext>
                  </a:extLst>
                </a:gridCol>
                <a:gridCol w="906274">
                  <a:extLst>
                    <a:ext uri="{9D8B030D-6E8A-4147-A177-3AD203B41FA5}">
                      <a16:colId xmlns:a16="http://schemas.microsoft.com/office/drawing/2014/main" val="2185467808"/>
                    </a:ext>
                  </a:extLst>
                </a:gridCol>
                <a:gridCol w="906274">
                  <a:extLst>
                    <a:ext uri="{9D8B030D-6E8A-4147-A177-3AD203B41FA5}">
                      <a16:colId xmlns:a16="http://schemas.microsoft.com/office/drawing/2014/main" val="362070389"/>
                    </a:ext>
                  </a:extLst>
                </a:gridCol>
                <a:gridCol w="1021357">
                  <a:extLst>
                    <a:ext uri="{9D8B030D-6E8A-4147-A177-3AD203B41FA5}">
                      <a16:colId xmlns:a16="http://schemas.microsoft.com/office/drawing/2014/main" val="2468655930"/>
                    </a:ext>
                  </a:extLst>
                </a:gridCol>
                <a:gridCol w="647339">
                  <a:extLst>
                    <a:ext uri="{9D8B030D-6E8A-4147-A177-3AD203B41FA5}">
                      <a16:colId xmlns:a16="http://schemas.microsoft.com/office/drawing/2014/main" val="1320632152"/>
                    </a:ext>
                  </a:extLst>
                </a:gridCol>
              </a:tblGrid>
              <a:tr h="706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Dział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Rozdział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Par.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Nazwa jednostki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kwota planu  dotacji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Wykonanie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300" u="none" strike="noStrike">
                          <a:effectLst/>
                        </a:rPr>
                        <a:t>%</a:t>
                      </a:r>
                      <a:endParaRPr lang="pl-PL" sz="3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9925222"/>
                  </a:ext>
                </a:extLst>
              </a:tr>
              <a:tr h="1130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00" u="none" strike="noStrike">
                          <a:effectLst/>
                        </a:rPr>
                        <a:t>celowa</a:t>
                      </a:r>
                      <a:endParaRPr lang="pl-PL" sz="3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00" u="none" strike="noStrike">
                          <a:effectLst/>
                        </a:rPr>
                        <a:t>podmiotowa</a:t>
                      </a:r>
                      <a:endParaRPr lang="pl-PL" sz="3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00" u="none" strike="noStrike">
                          <a:effectLst/>
                        </a:rPr>
                        <a:t>przedmiotowa</a:t>
                      </a:r>
                      <a:endParaRPr lang="pl-PL" sz="3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643996"/>
                  </a:ext>
                </a:extLst>
              </a:tr>
              <a:tr h="10242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JEDNOSTKI  SEKTORA  FINANSÓW PUBLICZNYCH 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913663"/>
                  </a:ext>
                </a:extLst>
              </a:tr>
              <a:tr h="7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60095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6620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Starostwo Powiatowe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35 569,00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35 569,00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4693453"/>
                  </a:ext>
                </a:extLst>
              </a:tr>
              <a:tr h="1200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926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92601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6620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Starostwo Powiatowe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103 431,00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103 430,70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65260691"/>
                  </a:ext>
                </a:extLst>
              </a:tr>
              <a:tr h="7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853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85311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2710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Starostwo Powiatowe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9 600,00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9 600,00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4780551"/>
                  </a:ext>
                </a:extLst>
              </a:tr>
              <a:tr h="1200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2310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Miasto Suwałki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885,00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817,91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92,42%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43077839"/>
                  </a:ext>
                </a:extLst>
              </a:tr>
              <a:tr h="7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854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85404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2310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Miasto Suwałki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3 125,76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39,07%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5190254"/>
                  </a:ext>
                </a:extLst>
              </a:tr>
              <a:tr h="7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92109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2480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Ośrodek Kultury w Sejnach 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540 000,00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540 000,00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4953661"/>
                  </a:ext>
                </a:extLst>
              </a:tr>
              <a:tr h="1130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92116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2480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 Biblioteka Publiczna w Sejnach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160 000,00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160 000,00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0297346"/>
                  </a:ext>
                </a:extLst>
              </a:tr>
              <a:tr h="13068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suma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157 485,00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700 000,00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852 543,37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300" u="none" strike="noStrike">
                          <a:effectLst/>
                        </a:rPr>
                        <a:t>99,42%</a:t>
                      </a:r>
                      <a:endParaRPr lang="pl-PL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8713345"/>
                  </a:ext>
                </a:extLst>
              </a:tr>
              <a:tr h="13068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OGÓŁEM jednostki sektora Finansów Publicznych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857 485,00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150049"/>
                  </a:ext>
                </a:extLst>
              </a:tr>
              <a:tr h="1306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JEDNOSTKI  SPOZA  SEKTORA  FINANSÓW PUBLICZNYCH 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546004"/>
                  </a:ext>
                </a:extLst>
              </a:tr>
              <a:tr h="22957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2540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Szkoła Podstawowa z Litewskim Językiem Nauczania w Sejnach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1 170 950,00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1 170 949,04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22134820"/>
                  </a:ext>
                </a:extLst>
              </a:tr>
              <a:tr h="18012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80110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2540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Gimnazjum z Litewskim Językiem nauczania w Sejnach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128 612,00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128 611,40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8090332"/>
                  </a:ext>
                </a:extLst>
              </a:tr>
              <a:tr h="2013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80104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2540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Przedszkole z Litewskim Językiem nauczania w Sejnach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245 775,00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245 770,36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5784411"/>
                  </a:ext>
                </a:extLst>
              </a:tr>
              <a:tr h="1907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80104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2540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Niepubliczne Przedszkole Językowe Let's Talk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490 227,00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490 226,43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18472865"/>
                  </a:ext>
                </a:extLst>
              </a:tr>
              <a:tr h="2896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80153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2810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Zespól szkół z Litewskim Językiem Nauczania "żiburys" w Sejnach prowadzony przez Fundację im. Antanasa Baranauskasa 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8 543,70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8 519,02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99,71%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380619"/>
                  </a:ext>
                </a:extLst>
              </a:tr>
              <a:tr h="31787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750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75095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Zadania z zakresu rewitalizacji przyczyniające się do niwelowania zdiagnozowanych problemów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9 900,00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9 899,94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20265"/>
                  </a:ext>
                </a:extLst>
              </a:tr>
              <a:tr h="24723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80195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Zadania z zakresu nauki , szkolnictwa wyzszego, edukacji, oswiaty i wychowania 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3 000,00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47467231"/>
                  </a:ext>
                </a:extLst>
              </a:tr>
              <a:tr h="1730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85153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Zadania z zakresu zwalczania narkomanii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3 923,90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65,40%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23937249"/>
                  </a:ext>
                </a:extLst>
              </a:tr>
              <a:tr h="18012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85154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Zadania z zakresu przeciwdziałania alkoholizmowi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94 100,00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87 200,00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92,67%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6296279"/>
                  </a:ext>
                </a:extLst>
              </a:tr>
              <a:tr h="3214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852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85295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Pomoc społeczna w tym pomoc rodzinom i osobom w trudnej sytuacji życiowej oraz wyrównywanie szans tych rodzin i osób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6 000,00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100,00%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22132717"/>
                  </a:ext>
                </a:extLst>
              </a:tr>
              <a:tr h="3531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921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92195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00" u="none" strike="noStrike">
                          <a:effectLst/>
                        </a:rPr>
                        <a:t>Podtrzymywanie i upowszechnianie tradycji narodowej, pielęgnowanie polskości oraz rozwój świadomości narodowej, obywatelskiej i kulturowej </a:t>
                      </a:r>
                      <a:endParaRPr lang="pl-PL" sz="3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44 000,00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43 599,60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99,09%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4856031"/>
                  </a:ext>
                </a:extLst>
              </a:tr>
              <a:tr h="1200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926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92605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2360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Wspieranie i upowszechnianie kultury fizycznej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37 000,00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x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36 973,99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>
                          <a:effectLst/>
                        </a:rPr>
                        <a:t>99,93%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19888529"/>
                  </a:ext>
                </a:extLst>
              </a:tr>
              <a:tr h="7417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suma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400" u="none" strike="noStrike">
                          <a:effectLst/>
                        </a:rPr>
                        <a:t>208 543,70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400" u="none" strike="noStrike">
                          <a:effectLst/>
                        </a:rPr>
                        <a:t>2 035 564,00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400" u="none" strike="noStrike">
                          <a:effectLst/>
                        </a:rPr>
                        <a:t>0,00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2 234 673,68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300" u="none" strike="noStrike">
                          <a:effectLst/>
                        </a:rPr>
                        <a:t>99,58%</a:t>
                      </a:r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8346631"/>
                  </a:ext>
                </a:extLst>
              </a:tr>
              <a:tr h="7063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OGÓŁEM jednostki spoza  sektora Finansów Publicznych 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2 244 107,70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05716"/>
                  </a:ext>
                </a:extLst>
              </a:tr>
              <a:tr h="7417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OGÓŁEM </a:t>
                      </a:r>
                      <a:endParaRPr lang="pl-PL" sz="4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400" u="none" strike="noStrike">
                          <a:effectLst/>
                        </a:rPr>
                        <a:t>3 101 592,70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400" u="none" strike="noStrike">
                          <a:effectLst/>
                        </a:rPr>
                        <a:t>3 087 217,05</a:t>
                      </a:r>
                      <a:endParaRPr lang="pl-PL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300" u="none" strike="noStrike" dirty="0">
                          <a:effectLst/>
                        </a:rPr>
                        <a:t>99,54%</a:t>
                      </a:r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7258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988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Miasta - 41% wydatków ogółem stanowią wydatki na oświatę  - </a:t>
            </a:r>
            <a:r>
              <a:rPr lang="pl-PL" sz="31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poniżej przedstawienie proporcji otrzymywanej subwencji i jej części oświatowej w porównaniu z wydatkami na oświatę.</a:t>
            </a:r>
            <a:endParaRPr lang="pl-PL" sz="31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1308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</a:t>
            </a:r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na szkoły i część oświatowa subwencji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12" y="365125"/>
            <a:ext cx="2857500" cy="2047875"/>
          </a:xfrm>
          <a:prstGeom prst="rect">
            <a:avLst/>
          </a:prstGeom>
        </p:spPr>
      </p:pic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191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na dotacje dla prowadzących niepubliczne szkoły i przedszkola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5103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na MOPS (wydatki na całą opiekę społeczną to 28 % ogółu wydatków)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962819"/>
            <a:ext cx="1758462" cy="1271588"/>
          </a:xfrm>
          <a:prstGeom prst="rect">
            <a:avLst/>
          </a:prstGeom>
        </p:spPr>
      </p:pic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407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Wydatki na administrację</a:t>
            </a:r>
            <a:b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2000" dirty="0"/>
              <a:t>(podobnie do roku 2017 r. wydatki te  to  11 % ogółu wydatków)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69" y="158262"/>
            <a:ext cx="2860431" cy="1667363"/>
          </a:xfrm>
          <a:prstGeom prst="rect">
            <a:avLst/>
          </a:prstGeom>
        </p:spPr>
      </p:pic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00000000-0008-0000-1D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0449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Istotne należności Miasta na 31 grudnia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1E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697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Zobowiązania Miasta wobec banków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7" y="365125"/>
            <a:ext cx="2033953" cy="1746738"/>
          </a:xfrm>
          <a:prstGeom prst="rect">
            <a:avLst/>
          </a:prstGeom>
        </p:spPr>
      </p:pic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8608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1687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Zobowiązania Miasta wobec fin. Publicznych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1F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2642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Zobowiązania Miasta ogółem na tle wykonanych dochodów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1F00-000005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180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Realizacja dochodów w ostatnich latach </a:t>
            </a: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277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Wydana 1 złotówka z budżetu Miasta to wydatek na : </a:t>
            </a:r>
          </a:p>
        </p:txBody>
      </p:sp>
      <p:pic>
        <p:nvPicPr>
          <p:cNvPr id="16" name="Symbol zastępczy zawartości 1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627"/>
            <a:ext cx="3048000" cy="25622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38200" y="4695202"/>
            <a:ext cx="308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0,41 zł na oświatę i wychowanie </a:t>
            </a:r>
          </a:p>
        </p:txBody>
      </p:sp>
      <p:pic>
        <p:nvPicPr>
          <p:cNvPr id="18" name="Obraz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13" y="2223410"/>
            <a:ext cx="2859332" cy="193907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478758" y="4325870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0,28 zł  na  pomoc społeczną </a:t>
            </a:r>
            <a:endParaRPr lang="pl-PL" dirty="0"/>
          </a:p>
        </p:txBody>
      </p:sp>
      <p:pic>
        <p:nvPicPr>
          <p:cNvPr id="20" name="Obraz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59" y="2202134"/>
            <a:ext cx="2437303" cy="193907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691811" y="4325870"/>
            <a:ext cx="344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0,11 zł  na administrację publiczną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3215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Wydana 1 złotówka z budżetu Miasta to : 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2" y="2097270"/>
            <a:ext cx="1417320" cy="1417320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18" y="1463001"/>
            <a:ext cx="1415415" cy="141541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59" y="1723012"/>
            <a:ext cx="1548215" cy="1417320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09" y="1690688"/>
            <a:ext cx="1937420" cy="1417320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75" y="4433571"/>
            <a:ext cx="1415415" cy="1415415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39" y="4433571"/>
            <a:ext cx="1635370" cy="141541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06808" y="3401457"/>
            <a:ext cx="360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0,03zł na gospodarkę mieszkaniową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377654" y="2755126"/>
            <a:ext cx="383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0,01 zł na obsługę długu publicznego</a:t>
            </a:r>
          </a:p>
          <a:p>
            <a:r>
              <a:rPr lang="pl-PL" b="1" dirty="0"/>
              <a:t> (tylko odsetki od naszego zadłużenia) 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654176" y="1271040"/>
            <a:ext cx="289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0,01 zł   na ochronę zdrowia 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7559297" y="3191425"/>
            <a:ext cx="445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0,01 zł  na  edukacyjną opieka wychowawczą</a:t>
            </a:r>
          </a:p>
          <a:p>
            <a:r>
              <a:rPr lang="pl-PL" b="1" dirty="0"/>
              <a:t> (min. utrzymanie świetlic szkolnych) 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86067" y="5848986"/>
            <a:ext cx="52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0,08 zł  gospodarka komunalna i ochrona środowiska 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398276" y="5848986"/>
            <a:ext cx="495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0,03 zł  kultura i ochrona dziedzictwa narodowego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3341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643" y="2811960"/>
            <a:ext cx="2177187" cy="18257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88" y="2871661"/>
            <a:ext cx="1900240" cy="200634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Przedstawiliśmy Państwu krótką prezentację o budżecie Miasta Sejny za rok 2018</a:t>
            </a:r>
            <a:r>
              <a:rPr lang="pl-PL" dirty="0"/>
              <a:t>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4218" y="1252537"/>
            <a:ext cx="10871200" cy="5605463"/>
          </a:xfrm>
        </p:spPr>
        <p:txBody>
          <a:bodyPr/>
          <a:lstStyle/>
          <a:p>
            <a:endParaRPr lang="pl-PL" dirty="0"/>
          </a:p>
          <a:p>
            <a:r>
              <a:rPr lang="pl-PL" sz="2000" dirty="0"/>
              <a:t>Opracowanie to  jest z założenia uproszczone. Szczegółowe dane o budżecie można uzyskać w Urzędzie Miasta a uchwała budżetowa wraz z załącznikami oraz uchwały i zarządzenia wprowadzające zmiany jak i  sprawozdanie z wykonania budżetu  znajdują się na stronie internetowej :</a:t>
            </a:r>
          </a:p>
          <a:p>
            <a:endParaRPr lang="pl-PL" sz="2000" dirty="0"/>
          </a:p>
          <a:p>
            <a:pPr marL="0" indent="0">
              <a:buNone/>
            </a:pPr>
            <a:r>
              <a:rPr lang="pl-PL" sz="2000" dirty="0"/>
              <a:t>http://bip.um.sejny.wrotapodlasia.pl/</a:t>
            </a:r>
            <a:br>
              <a:rPr lang="pl-PL" sz="2000" dirty="0"/>
            </a:br>
            <a:endParaRPr lang="pl-PL" sz="2000" dirty="0"/>
          </a:p>
          <a:p>
            <a:r>
              <a:rPr lang="pl-PL" dirty="0"/>
              <a:t>Dziękujemy za uwagę.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1579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….</a:t>
            </a:r>
          </a:p>
        </p:txBody>
      </p:sp>
      <p:pic>
        <p:nvPicPr>
          <p:cNvPr id="5" name="Obraz 4" descr="http://www.polskawliczbach.pl/static/herby/herb_sejny_200901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3074"/>
            <a:ext cx="993495" cy="11096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861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 Miasta w 2018 – czyli skąd biorą się pieniądze w budżecie Miasta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5"/>
            <a:ext cx="10596613" cy="4796556"/>
          </a:xfrm>
        </p:spPr>
        <p:txBody>
          <a:bodyPr/>
          <a:lstStyle/>
          <a:p>
            <a:r>
              <a:rPr lang="pl-PL" dirty="0"/>
              <a:t>Do najważniejszych źródeł z jakich pochodzą pieniądze w budżecie zaliczamy : dochody własne , subwencje i dotacje.</a:t>
            </a:r>
          </a:p>
          <a:p>
            <a:endParaRPr lang="pl-PL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09475"/>
              </p:ext>
            </p:extLst>
          </p:nvPr>
        </p:nvGraphicFramePr>
        <p:xfrm>
          <a:off x="1179443" y="2747528"/>
          <a:ext cx="9077739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284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 Miasta w 2017 – czyli skąd biorą się pieniądze w budżecie Miasta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Dochody własne gromadzimy na podstawie różnych ustaw, wpływają głównie od mieszkańców w formie podatków i opłat, ze sprzedaży majątku gminy, jego najmu i dzierżawy, część otrzymujemy z Urzędów Skarbowych, które dla gminy pobierają niektóre podatki i z Ministerstwa Finansów, które przekazuje środki z pobranych podatków dochodowych.</a:t>
            </a:r>
          </a:p>
        </p:txBody>
      </p:sp>
    </p:spTree>
    <p:extLst>
      <p:ext uri="{BB962C8B-B14F-4D97-AF65-F5344CB8AC3E}">
        <p14:creationId xmlns:p14="http://schemas.microsoft.com/office/powerpoint/2010/main" val="236360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Własne Miasta w 2018  (40 % dochodów ogółem) – czyli skąd biorą się pieniądze w budżecie Miasta</a:t>
            </a:r>
            <a:endParaRPr lang="pl-PL" dirty="0"/>
          </a:p>
        </p:txBody>
      </p:sp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BACF1D00-0935-4F65-A9A5-8B1C329329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3484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460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 Miasta w 2018 – dochody z podatków w 2018 r (58 % dochodów własnych )</a:t>
            </a:r>
            <a:endParaRPr lang="pl-PL" sz="27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1799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0000000-0008-0000-0E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032000"/>
              </p:ext>
            </p:extLst>
          </p:nvPr>
        </p:nvGraphicFramePr>
        <p:xfrm>
          <a:off x="838200" y="1825625"/>
          <a:ext cx="10515600" cy="442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516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Dochody  Miasta w 2018 – dochody z podatków w 2018 r (58 % dochodów własnych 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porównaniu z latami poprzednimi :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563730"/>
              </p:ext>
            </p:extLst>
          </p:nvPr>
        </p:nvGraphicFramePr>
        <p:xfrm>
          <a:off x="838200" y="2629694"/>
          <a:ext cx="10515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81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Udziały w podatkach od osób prawnych i fizycznych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E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3909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1833</Words>
  <Application>Microsoft Office PowerPoint</Application>
  <PresentationFormat>Panoramiczny</PresentationFormat>
  <Paragraphs>691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0" baseType="lpstr">
      <vt:lpstr>Arabic Typesetting</vt:lpstr>
      <vt:lpstr>Arial</vt:lpstr>
      <vt:lpstr>Calibri</vt:lpstr>
      <vt:lpstr>Calibri Light</vt:lpstr>
      <vt:lpstr>DYMO Symbols</vt:lpstr>
      <vt:lpstr>Palatino Linotype</vt:lpstr>
      <vt:lpstr>Motyw pakietu Office</vt:lpstr>
      <vt:lpstr> </vt:lpstr>
      <vt:lpstr>Wykonanie budżetu w 2018 roku</vt:lpstr>
      <vt:lpstr>Realizacja dochodów w ostatnich latach </vt:lpstr>
      <vt:lpstr>Dochody  Miasta w 2018 – czyli skąd biorą się pieniądze w budżecie Miasta</vt:lpstr>
      <vt:lpstr>Dochody  Miasta w 2017 – czyli skąd biorą się pieniądze w budżecie Miasta</vt:lpstr>
      <vt:lpstr>Dochody Własne Miasta w 2018  (40 % dochodów ogółem) – czyli skąd biorą się pieniądze w budżecie Miasta</vt:lpstr>
      <vt:lpstr>Dochody  Miasta w 2018 – dochody z podatków w 2018 r (58 % dochodów własnych )</vt:lpstr>
      <vt:lpstr>Dochody  Miasta w 2018 – dochody z podatków w 2018 r (58 % dochodów własnych )</vt:lpstr>
      <vt:lpstr>Udziały w podatkach od osób prawnych i fizycznych</vt:lpstr>
      <vt:lpstr>Kształtowanie się dochodów podatkowych Miasta w kolejnych latach   (poprawa ściągalności punktem planu naprawczego )</vt:lpstr>
      <vt:lpstr>Kształtowanie się wskaźnika dochodów podatkowych na mieszkańca w kraju i naszym Mieście </vt:lpstr>
      <vt:lpstr>Dochody Miasta – subwencja (stanowi 32% dochodów ogółem)</vt:lpstr>
      <vt:lpstr>Dochody Miasta – dotacje celowe (26% dochodów ogółem) </vt:lpstr>
      <vt:lpstr>Realizacja wydatków w Mieście Sejny  w ostatnich latach. Wydatki Miasta, są to środki publiczne przeznaczane na realizację zadań określonych w ustawach m.in. na zadania własne gminy, zadania z zakresu administracji rządowej i inne zlecone gminie oraz przejęte przez gminę.</vt:lpstr>
      <vt:lpstr>Wydatki ogółem w 2018 roku wg działów wydatkowania. </vt:lpstr>
      <vt:lpstr>Wydatki w poszczególnych działach na przestrzeni lat :  </vt:lpstr>
      <vt:lpstr>Rozliczenie zgromadzonych dochodów i poniesionych wydatków na ochronę środowiska</vt:lpstr>
      <vt:lpstr>Rozliczenie zgromadzonych dochodów i poniesionych wydatków na odbiór i zagospodarowanie odpadów komunalnych</vt:lpstr>
      <vt:lpstr>Rozliczenie zgromadzonych dochodów z tytułu zezwoleń na sprzedaż alkoholu i poniesionych wydatków na przeciwdziałanie narkomanii, profilaktykę i rozwiązywanie problemów alkoholowych</vt:lpstr>
      <vt:lpstr>Dotacje  Wydatki z budżetu Miasta na rzecz różnych jednostek organizacyjnych oraz osób prawnych </vt:lpstr>
      <vt:lpstr>Wydatki Miasta - 41% wydatków ogółem stanowią wydatki na oświatę  - poniżej przedstawienie proporcji otrzymywanej subwencji i jej części oświatowej w porównaniu z wydatkami na oświatę.</vt:lpstr>
      <vt:lpstr>Wydatki na szkoły i część oświatowa subwencji </vt:lpstr>
      <vt:lpstr>Wydatki na dotacje dla prowadzących niepubliczne szkoły i przedszkola</vt:lpstr>
      <vt:lpstr>Wydatki na MOPS (wydatki na całą opiekę społeczną to 28 % ogółu wydatków) </vt:lpstr>
      <vt:lpstr>Wydatki na administrację (podobnie do roku 2017 r. wydatki te  to  11 % ogółu wydatków)</vt:lpstr>
      <vt:lpstr>Istotne należności Miasta na 31 grudnia </vt:lpstr>
      <vt:lpstr>Zobowiązania Miasta wobec banków</vt:lpstr>
      <vt:lpstr>Zobowiązania Miasta wobec fin. Publicznych </vt:lpstr>
      <vt:lpstr>Zobowiązania Miasta ogółem na tle wykonanych dochodów </vt:lpstr>
      <vt:lpstr>Wydana 1 złotówka z budżetu Miasta to wydatek na : </vt:lpstr>
      <vt:lpstr>Wydana 1 złotówka z budżetu Miasta to : </vt:lpstr>
      <vt:lpstr>Przedstawiliśmy Państwu krótką prezentację o budżecie Miasta Sejny za rok 2018. </vt:lpstr>
      <vt:lpstr>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Bożena Miszkiel</cp:lastModifiedBy>
  <cp:revision>109</cp:revision>
  <cp:lastPrinted>2018-06-21T15:27:02Z</cp:lastPrinted>
  <dcterms:created xsi:type="dcterms:W3CDTF">2017-06-09T12:02:44Z</dcterms:created>
  <dcterms:modified xsi:type="dcterms:W3CDTF">2019-06-17T13:51:05Z</dcterms:modified>
</cp:coreProperties>
</file>